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Lst>
  <p:notesMasterIdLst>
    <p:notesMasterId r:id="rId41"/>
  </p:notesMasterIdLst>
  <p:handoutMasterIdLst>
    <p:handoutMasterId r:id="rId42"/>
  </p:handoutMasterIdLst>
  <p:sldIdLst>
    <p:sldId id="318" r:id="rId2"/>
    <p:sldId id="258" r:id="rId3"/>
    <p:sldId id="322" r:id="rId4"/>
    <p:sldId id="304" r:id="rId5"/>
    <p:sldId id="323" r:id="rId6"/>
    <p:sldId id="324" r:id="rId7"/>
    <p:sldId id="325" r:id="rId8"/>
    <p:sldId id="326" r:id="rId9"/>
    <p:sldId id="327" r:id="rId10"/>
    <p:sldId id="328" r:id="rId11"/>
    <p:sldId id="329" r:id="rId12"/>
    <p:sldId id="330" r:id="rId13"/>
    <p:sldId id="331" r:id="rId14"/>
    <p:sldId id="332" r:id="rId15"/>
    <p:sldId id="334" r:id="rId16"/>
    <p:sldId id="338" r:id="rId17"/>
    <p:sldId id="333" r:id="rId18"/>
    <p:sldId id="335" r:id="rId19"/>
    <p:sldId id="336" r:id="rId20"/>
    <p:sldId id="337"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01" r:id="rId39"/>
    <p:sldId id="356"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85149" autoAdjust="0"/>
  </p:normalViewPr>
  <p:slideViewPr>
    <p:cSldViewPr>
      <p:cViewPr varScale="1">
        <p:scale>
          <a:sx n="62" d="100"/>
          <a:sy n="62" d="100"/>
        </p:scale>
        <p:origin x="-15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8" d="100"/>
          <a:sy n="68" d="100"/>
        </p:scale>
        <p:origin x="-3306"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DB6E806-9B87-4B65-AFB8-4FD37AE2A852}" type="datetimeFigureOut">
              <a:rPr lang="hr-HR"/>
              <a:pPr>
                <a:defRPr/>
              </a:pPr>
              <a:t>28.5.2014.</a:t>
            </a:fld>
            <a:endParaRPr lang="hr-H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91BD62-EA6F-4B22-A45C-B5F63F01F5B2}" type="slidenum">
              <a:rPr lang="hr-HR"/>
              <a:pPr>
                <a:defRPr/>
              </a:pPr>
              <a:t>‹#›</a:t>
            </a:fld>
            <a:endParaRPr lang="hr-HR"/>
          </a:p>
        </p:txBody>
      </p:sp>
    </p:spTree>
    <p:extLst>
      <p:ext uri="{BB962C8B-B14F-4D97-AF65-F5344CB8AC3E}">
        <p14:creationId xmlns:p14="http://schemas.microsoft.com/office/powerpoint/2010/main" val="192196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hr-HR"/>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32AD85E0-2096-43D2-925F-8D4D3770FEC7}" type="datetimeFigureOut">
              <a:rPr lang="hr-HR"/>
              <a:pPr>
                <a:defRPr/>
              </a:pPr>
              <a:t>28.5.2014.</a:t>
            </a:fld>
            <a:endParaRPr lang="hr-H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hr-H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07EAC43E-71AF-4A5C-AFB1-D06E0F8B1569}" type="slidenum">
              <a:rPr lang="hr-HR"/>
              <a:pPr>
                <a:defRPr/>
              </a:pPr>
              <a:t>‹#›</a:t>
            </a:fld>
            <a:endParaRPr lang="hr-HR"/>
          </a:p>
        </p:txBody>
      </p:sp>
    </p:spTree>
    <p:extLst>
      <p:ext uri="{BB962C8B-B14F-4D97-AF65-F5344CB8AC3E}">
        <p14:creationId xmlns:p14="http://schemas.microsoft.com/office/powerpoint/2010/main" val="436047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C4A094D-F321-4DF2-BD79-3942102A2C24}" type="slidenum">
              <a:rPr lang="hr-HR" smtClean="0"/>
              <a:pPr eaLnBrk="1" hangingPunct="1"/>
              <a:t>2</a:t>
            </a:fld>
            <a:endParaRPr lang="hr-H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11</a:t>
            </a:fld>
            <a:endParaRPr lang="hr-H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12</a:t>
            </a:fld>
            <a:endParaRPr lang="hr-H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13</a:t>
            </a:fld>
            <a:endParaRPr lang="hr-H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14</a:t>
            </a:fld>
            <a:endParaRPr lang="hr-H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15</a:t>
            </a:fld>
            <a:endParaRPr lang="hr-H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16</a:t>
            </a:fld>
            <a:endParaRPr lang="hr-H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17</a:t>
            </a:fld>
            <a:endParaRPr lang="hr-H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18</a:t>
            </a:fld>
            <a:endParaRPr lang="hr-H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19</a:t>
            </a:fld>
            <a:endParaRPr lang="hr-H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20</a:t>
            </a:fld>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C4A094D-F321-4DF2-BD79-3942102A2C24}" type="slidenum">
              <a:rPr lang="hr-HR" smtClean="0"/>
              <a:pPr eaLnBrk="1" hangingPunct="1"/>
              <a:t>3</a:t>
            </a:fld>
            <a:endParaRPr lang="hr-H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21</a:t>
            </a:fld>
            <a:endParaRPr lang="hr-H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22</a:t>
            </a:fld>
            <a:endParaRPr lang="hr-H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23</a:t>
            </a:fld>
            <a:endParaRPr lang="hr-H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24</a:t>
            </a:fld>
            <a:endParaRPr lang="hr-H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25</a:t>
            </a:fld>
            <a:endParaRPr lang="hr-H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26</a:t>
            </a:fld>
            <a:endParaRPr lang="hr-H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27</a:t>
            </a:fld>
            <a:endParaRPr lang="hr-H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28</a:t>
            </a:fld>
            <a:endParaRPr lang="hr-H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29</a:t>
            </a:fld>
            <a:endParaRPr lang="hr-H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30</a:t>
            </a:fld>
            <a:endParaRPr lang="hr-H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4</a:t>
            </a:fld>
            <a:endParaRPr lang="hr-H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31</a:t>
            </a:fld>
            <a:endParaRPr lang="hr-H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32</a:t>
            </a:fld>
            <a:endParaRPr lang="hr-H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33</a:t>
            </a:fld>
            <a:endParaRPr lang="hr-H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34</a:t>
            </a:fld>
            <a:endParaRPr lang="hr-H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35</a:t>
            </a:fld>
            <a:endParaRPr lang="hr-H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36</a:t>
            </a:fld>
            <a:endParaRPr lang="hr-H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37</a:t>
            </a:fld>
            <a:endParaRPr lang="hr-H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5</a:t>
            </a:fld>
            <a:endParaRPr lang="hr-H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6</a:t>
            </a:fld>
            <a:endParaRPr lang="hr-H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7</a:t>
            </a:fld>
            <a:endParaRPr lang="hr-H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8</a:t>
            </a:fld>
            <a:endParaRPr lang="hr-H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9</a:t>
            </a:fld>
            <a:endParaRPr lang="hr-H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10</a:t>
            </a:fld>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Date Placeholder 3"/>
          <p:cNvSpPr>
            <a:spLocks noGrp="1"/>
          </p:cNvSpPr>
          <p:nvPr>
            <p:ph type="dt" sz="half" idx="10"/>
          </p:nvPr>
        </p:nvSpPr>
        <p:spPr>
          <a:xfrm>
            <a:off x="468313" y="450850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1E0329-B98A-43DE-9AC6-B26800350BF5}" type="datetime1">
              <a:rPr lang="en-US"/>
              <a:pPr>
                <a:defRPr/>
              </a:pPr>
              <a:t>5/28/2014</a:t>
            </a:fld>
            <a:endParaRPr lang="en-US" dirty="0"/>
          </a:p>
        </p:txBody>
      </p:sp>
      <p:sp>
        <p:nvSpPr>
          <p:cNvPr id="5" name="Footer Placeholder 4"/>
          <p:cNvSpPr>
            <a:spLocks noGrp="1"/>
          </p:cNvSpPr>
          <p:nvPr>
            <p:ph type="ftr" sz="quarter" idx="11"/>
          </p:nvPr>
        </p:nvSpPr>
        <p:spPr>
          <a:xfrm>
            <a:off x="4787900" y="4941888"/>
            <a:ext cx="3832225" cy="6429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2321400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a:xfrm>
            <a:off x="468313" y="450850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231CC8B-D7E9-4F36-A0E5-87BCB106596C}" type="datetime1">
              <a:rPr lang="en-US"/>
              <a:pPr>
                <a:defRPr/>
              </a:pPr>
              <a:t>5/28/2014</a:t>
            </a:fld>
            <a:endParaRPr lang="en-US"/>
          </a:p>
        </p:txBody>
      </p:sp>
      <p:sp>
        <p:nvSpPr>
          <p:cNvPr id="5" name="Footer Placeholder 4"/>
          <p:cNvSpPr>
            <a:spLocks noGrp="1"/>
          </p:cNvSpPr>
          <p:nvPr>
            <p:ph type="ftr" sz="quarter" idx="11"/>
          </p:nvPr>
        </p:nvSpPr>
        <p:spPr>
          <a:xfrm>
            <a:off x="4787900" y="4941888"/>
            <a:ext cx="3832225" cy="6429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806807-CFB4-44F1-875A-FBD239E240D1}" type="slidenum">
              <a:rPr lang="en-US"/>
              <a:pPr>
                <a:defRPr/>
              </a:pPr>
              <a:t>‹#›</a:t>
            </a:fld>
            <a:endParaRPr lang="en-US"/>
          </a:p>
        </p:txBody>
      </p:sp>
    </p:spTree>
    <p:extLst>
      <p:ext uri="{BB962C8B-B14F-4D97-AF65-F5344CB8AC3E}">
        <p14:creationId xmlns:p14="http://schemas.microsoft.com/office/powerpoint/2010/main" val="2278302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0">
              <a:schemeClr val="bg1">
                <a:tint val="45000"/>
                <a:shade val="99000"/>
                <a:satMod val="350000"/>
              </a:schemeClr>
            </a:gs>
            <a:gs pos="53000">
              <a:schemeClr val="bg1">
                <a:lumMod val="75000"/>
              </a:schemeClr>
            </a:gs>
          </a:gsLst>
          <a:lin ang="16200000" scaled="1"/>
          <a:tileRect/>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9139238" cy="7651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dirty="0">
              <a:latin typeface="Century Gothic" pitchFamily="34" charset="0"/>
            </a:endParaRPr>
          </a:p>
        </p:txBody>
      </p:sp>
      <p:sp>
        <p:nvSpPr>
          <p:cNvPr id="7" name="Rectangle 6"/>
          <p:cNvSpPr/>
          <p:nvPr userDrawn="1"/>
        </p:nvSpPr>
        <p:spPr>
          <a:xfrm>
            <a:off x="0" y="6240463"/>
            <a:ext cx="9167813" cy="652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028" name="Title Placeholder 1"/>
          <p:cNvSpPr>
            <a:spLocks noGrp="1"/>
          </p:cNvSpPr>
          <p:nvPr>
            <p:ph type="title"/>
          </p:nvPr>
        </p:nvSpPr>
        <p:spPr bwMode="auto">
          <a:xfrm>
            <a:off x="0" y="-188913"/>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smtClean="0"/>
              <a:t>UVOD U EKONOMIJU</a:t>
            </a:r>
          </a:p>
        </p:txBody>
      </p:sp>
      <p:sp>
        <p:nvSpPr>
          <p:cNvPr id="6" name="Slide Number Placeholder 5"/>
          <p:cNvSpPr>
            <a:spLocks noGrp="1"/>
          </p:cNvSpPr>
          <p:nvPr>
            <p:ph type="sldNum" sz="quarter" idx="4"/>
          </p:nvPr>
        </p:nvSpPr>
        <p:spPr>
          <a:xfrm>
            <a:off x="8666163" y="6492875"/>
            <a:ext cx="477837" cy="365125"/>
          </a:xfrm>
          <a:prstGeom prst="rect">
            <a:avLst/>
          </a:prstGeom>
          <a:noFill/>
        </p:spPr>
        <p:txBody>
          <a:bodyPr vert="horz" lIns="91440" tIns="45720" rIns="91440" bIns="45720" rtlCol="0" anchor="ctr"/>
          <a:lstStyle>
            <a:lvl1pPr algn="r" fontAlgn="auto">
              <a:spcBef>
                <a:spcPts val="0"/>
              </a:spcBef>
              <a:spcAft>
                <a:spcPts val="0"/>
              </a:spcAft>
              <a:defRPr sz="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fld id="{B3E43043-ED6B-4316-A06B-9D62D4315F74}" type="slidenum">
              <a:rPr lang="en-US"/>
              <a:pPr>
                <a:defRPr/>
              </a:pPr>
              <a:t>‹#›</a:t>
            </a:fld>
            <a:endParaRPr lang="en-US" dirty="0"/>
          </a:p>
        </p:txBody>
      </p:sp>
      <p:sp>
        <p:nvSpPr>
          <p:cNvPr id="9" name="Footer Placeholder 4"/>
          <p:cNvSpPr txBox="1">
            <a:spLocks/>
          </p:cNvSpPr>
          <p:nvPr userDrawn="1"/>
        </p:nvSpPr>
        <p:spPr>
          <a:xfrm>
            <a:off x="0" y="6205538"/>
            <a:ext cx="4432300" cy="652462"/>
          </a:xfrm>
          <a:prstGeom prst="rect">
            <a:avLst/>
          </a:prstGeom>
        </p:spPr>
        <p:txBody>
          <a:bodyPr anchor="ctr"/>
          <a:lstStyle>
            <a:defPPr>
              <a:defRPr lang="en-US"/>
            </a:defPPr>
            <a:lvl1pPr marL="0" algn="ctr" defTabSz="914400" rtl="0" eaLnBrk="1" latinLnBrk="0" hangingPunct="1">
              <a:defRPr sz="1600" b="0" kern="1200">
                <a:solidFill>
                  <a:schemeClr val="tx1"/>
                </a:solidFill>
                <a:latin typeface="Century Gothic"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spcBef>
                <a:spcPts val="0"/>
              </a:spcBef>
              <a:spcAft>
                <a:spcPts val="0"/>
              </a:spcAft>
              <a:defRPr/>
            </a:pPr>
            <a:r>
              <a:rPr lang="hr-HR" dirty="0" smtClean="0">
                <a:latin typeface="Segoe UI" panose="020B0502040204020203" pitchFamily="34" charset="0"/>
                <a:ea typeface="Segoe UI" panose="020B0502040204020203" pitchFamily="34" charset="0"/>
                <a:cs typeface="Segoe UI" panose="020B0502040204020203" pitchFamily="34" charset="0"/>
              </a:rPr>
              <a:t>PLANIRANJE GRADITELJSKIH INVESTICIJA</a:t>
            </a:r>
          </a:p>
          <a:p>
            <a:pPr algn="just" fontAlgn="auto">
              <a:spcBef>
                <a:spcPts val="0"/>
              </a:spcBef>
              <a:spcAft>
                <a:spcPts val="0"/>
              </a:spcAft>
              <a:defRPr/>
            </a:pPr>
            <a:r>
              <a:rPr lang="hr-HR" sz="1000" dirty="0" smtClean="0">
                <a:latin typeface="Segoe UI" panose="020B0502040204020203" pitchFamily="34" charset="0"/>
                <a:ea typeface="Segoe UI" panose="020B0502040204020203" pitchFamily="34" charset="0"/>
                <a:cs typeface="Segoe UI" panose="020B0502040204020203" pitchFamily="34" charset="0"/>
              </a:rPr>
              <a:t>Fakultet građevinarstva, arhitekture i geodezije u Splitu 2013./2014</a:t>
            </a:r>
            <a:r>
              <a:rPr lang="hr-HR" sz="1000" dirty="0" smtClean="0">
                <a:latin typeface="Arial" pitchFamily="34" charset="0"/>
              </a:rPr>
              <a:t>.</a:t>
            </a:r>
            <a:endParaRPr lang="hr-HR" sz="1000" dirty="0">
              <a:latin typeface="Arial" pitchFamily="34" charset="0"/>
            </a:endParaRPr>
          </a:p>
        </p:txBody>
      </p:sp>
      <p:pic>
        <p:nvPicPr>
          <p:cNvPr id="1031"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88350" y="-1588"/>
            <a:ext cx="750888"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txBox="1">
            <a:spLocks/>
          </p:cNvSpPr>
          <p:nvPr userDrawn="1"/>
        </p:nvSpPr>
        <p:spPr>
          <a:xfrm>
            <a:off x="5292725" y="6240463"/>
            <a:ext cx="3360738" cy="652462"/>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hr-HR" altLang="sr-Latn-RS" sz="1400" smtClean="0">
                <a:latin typeface="Segoe UI" pitchFamily="34" charset="0"/>
                <a:cs typeface="Segoe UI" pitchFamily="34" charset="0"/>
              </a:rPr>
              <a:t>STUDENTI: Pandžić_Prolić_Zoković</a:t>
            </a:r>
          </a:p>
          <a:p>
            <a:pPr>
              <a:defRPr/>
            </a:pPr>
            <a:r>
              <a:rPr lang="hr-HR" altLang="sr-Latn-RS" sz="1400" smtClean="0">
                <a:latin typeface="Segoe UI" pitchFamily="34" charset="0"/>
                <a:cs typeface="Segoe UI" pitchFamily="34" charset="0"/>
              </a:rPr>
              <a:t> MENTOR: dr.sc. Nikša Jajac</a:t>
            </a: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4400">
          <a:solidFill>
            <a:schemeClr val="tx1"/>
          </a:solidFill>
          <a:latin typeface="Century Gothic" pitchFamily="34" charset="0"/>
        </a:defRPr>
      </a:lvl2pPr>
      <a:lvl3pPr algn="l" rtl="0" eaLnBrk="0" fontAlgn="base" hangingPunct="0">
        <a:spcBef>
          <a:spcPct val="0"/>
        </a:spcBef>
        <a:spcAft>
          <a:spcPct val="0"/>
        </a:spcAft>
        <a:defRPr sz="4400">
          <a:solidFill>
            <a:schemeClr val="tx1"/>
          </a:solidFill>
          <a:latin typeface="Century Gothic" pitchFamily="34" charset="0"/>
        </a:defRPr>
      </a:lvl3pPr>
      <a:lvl4pPr algn="l" rtl="0" eaLnBrk="0" fontAlgn="base" hangingPunct="0">
        <a:spcBef>
          <a:spcPct val="0"/>
        </a:spcBef>
        <a:spcAft>
          <a:spcPct val="0"/>
        </a:spcAft>
        <a:defRPr sz="4400">
          <a:solidFill>
            <a:schemeClr val="tx1"/>
          </a:solidFill>
          <a:latin typeface="Century Gothic" pitchFamily="34" charset="0"/>
        </a:defRPr>
      </a:lvl4pPr>
      <a:lvl5pPr algn="l" rtl="0" eaLnBrk="0" fontAlgn="base" hangingPunct="0">
        <a:spcBef>
          <a:spcPct val="0"/>
        </a:spcBef>
        <a:spcAft>
          <a:spcPct val="0"/>
        </a:spcAft>
        <a:defRPr sz="4400">
          <a:solidFill>
            <a:schemeClr val="tx1"/>
          </a:solidFill>
          <a:latin typeface="Century Gothic" pitchFamily="34" charset="0"/>
        </a:defRPr>
      </a:lvl5pPr>
      <a:lvl6pPr marL="457200" algn="l" rtl="0" fontAlgn="base">
        <a:spcBef>
          <a:spcPct val="0"/>
        </a:spcBef>
        <a:spcAft>
          <a:spcPct val="0"/>
        </a:spcAft>
        <a:defRPr sz="4400">
          <a:solidFill>
            <a:schemeClr val="tx1"/>
          </a:solidFill>
          <a:latin typeface="Century Gothic" pitchFamily="34" charset="0"/>
        </a:defRPr>
      </a:lvl6pPr>
      <a:lvl7pPr marL="914400" algn="l" rtl="0" fontAlgn="base">
        <a:spcBef>
          <a:spcPct val="0"/>
        </a:spcBef>
        <a:spcAft>
          <a:spcPct val="0"/>
        </a:spcAft>
        <a:defRPr sz="4400">
          <a:solidFill>
            <a:schemeClr val="tx1"/>
          </a:solidFill>
          <a:latin typeface="Century Gothic" pitchFamily="34" charset="0"/>
        </a:defRPr>
      </a:lvl7pPr>
      <a:lvl8pPr marL="1371600" algn="l" rtl="0" fontAlgn="base">
        <a:spcBef>
          <a:spcPct val="0"/>
        </a:spcBef>
        <a:spcAft>
          <a:spcPct val="0"/>
        </a:spcAft>
        <a:defRPr sz="4400">
          <a:solidFill>
            <a:schemeClr val="tx1"/>
          </a:solidFill>
          <a:latin typeface="Century Gothic" pitchFamily="34" charset="0"/>
        </a:defRPr>
      </a:lvl8pPr>
      <a:lvl9pPr marL="1828800" algn="l"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6163" y="6492875"/>
            <a:ext cx="477837" cy="365125"/>
          </a:xfrm>
        </p:spPr>
        <p:txBody>
          <a:bodyPr/>
          <a:lstStyle/>
          <a:p>
            <a:pPr>
              <a:defRPr/>
            </a:pPr>
            <a:fld id="{AC806807-CFB4-44F1-875A-FBD239E240D1}" type="slidenum">
              <a:rPr lang="en-US" smtClean="0"/>
              <a:pPr>
                <a:defRPr/>
              </a:pPr>
              <a:t>1</a:t>
            </a:fld>
            <a:endParaRPr lang="en-US"/>
          </a:p>
        </p:txBody>
      </p:sp>
      <p:pic>
        <p:nvPicPr>
          <p:cNvPr id="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13052" t="17200" r="15152" b="69284"/>
          <a:stretch>
            <a:fillRect/>
          </a:stretch>
        </p:blipFill>
        <p:spPr bwMode="auto">
          <a:xfrm>
            <a:off x="179388" y="188913"/>
            <a:ext cx="87852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323528" y="27813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r-HR" altLang="sr-Latn-RS" b="1" dirty="0">
              <a:solidFill>
                <a:schemeClr val="tx2"/>
              </a:solidFill>
            </a:endParaRPr>
          </a:p>
          <a:p>
            <a:pPr algn="ctr" eaLnBrk="1" hangingPunct="1">
              <a:spcBef>
                <a:spcPct val="0"/>
              </a:spcBef>
              <a:buFontTx/>
              <a:buNone/>
            </a:pPr>
            <a:r>
              <a:rPr lang="hr-HR" altLang="sr-Latn-RS" sz="3600" b="1" dirty="0">
                <a:latin typeface="Segoe UI" pitchFamily="34" charset="0"/>
                <a:cs typeface="Segoe UI" pitchFamily="34" charset="0"/>
              </a:rPr>
              <a:t>7</a:t>
            </a:r>
            <a:r>
              <a:rPr lang="hr-HR" altLang="sr-Latn-RS" sz="3600" b="1" smtClean="0">
                <a:latin typeface="Segoe UI" pitchFamily="34" charset="0"/>
                <a:cs typeface="Segoe UI" pitchFamily="34" charset="0"/>
              </a:rPr>
              <a:t>. </a:t>
            </a:r>
            <a:r>
              <a:rPr lang="hr-HR" altLang="sr-Latn-RS" sz="3600" b="1" dirty="0" smtClean="0">
                <a:latin typeface="Segoe UI" pitchFamily="34" charset="0"/>
                <a:cs typeface="Segoe UI" pitchFamily="34" charset="0"/>
              </a:rPr>
              <a:t>MARKETING – strategija i planiranje</a:t>
            </a:r>
            <a:endParaRPr lang="hr-HR" altLang="sr-Latn-RS" b="1" dirty="0"/>
          </a:p>
          <a:p>
            <a:pPr algn="ctr" eaLnBrk="1" hangingPunct="1">
              <a:spcBef>
                <a:spcPct val="0"/>
              </a:spcBef>
              <a:buFontTx/>
              <a:buNone/>
            </a:pPr>
            <a:endParaRPr lang="hr-HR" altLang="sr-Latn-RS" sz="2000" b="1" dirty="0" smtClean="0"/>
          </a:p>
          <a:p>
            <a:pPr algn="ctr" eaLnBrk="1" hangingPunct="1">
              <a:spcBef>
                <a:spcPct val="0"/>
              </a:spcBef>
              <a:buFontTx/>
              <a:buNone/>
            </a:pPr>
            <a:r>
              <a:rPr lang="hr-HR" altLang="sr-Latn-RS" sz="2000" b="1" dirty="0" smtClean="0"/>
              <a:t>Planiranje </a:t>
            </a:r>
            <a:r>
              <a:rPr lang="hr-HR" altLang="sr-Latn-RS" sz="2000" b="1" dirty="0"/>
              <a:t>graditeljskih investicija</a:t>
            </a:r>
          </a:p>
          <a:p>
            <a:pPr algn="ctr" eaLnBrk="1" hangingPunct="1">
              <a:spcBef>
                <a:spcPct val="0"/>
              </a:spcBef>
              <a:buFontTx/>
              <a:buNone/>
            </a:pPr>
            <a:endParaRPr lang="hr-HR" altLang="sr-Latn-RS" b="1" dirty="0">
              <a:solidFill>
                <a:schemeClr val="tx2"/>
              </a:solidFill>
            </a:endParaRPr>
          </a:p>
        </p:txBody>
      </p:sp>
    </p:spTree>
    <p:extLst>
      <p:ext uri="{BB962C8B-B14F-4D97-AF65-F5344CB8AC3E}">
        <p14:creationId xmlns:p14="http://schemas.microsoft.com/office/powerpoint/2010/main" val="95154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10</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4.2 Globalno planiranje</a:t>
            </a:r>
            <a:endParaRPr lang="hr-HR" sz="3200" dirty="0">
              <a:latin typeface="Century Gothic" pitchFamily="34" charset="0"/>
            </a:endParaRPr>
          </a:p>
        </p:txBody>
      </p:sp>
      <p:sp>
        <p:nvSpPr>
          <p:cNvPr id="6152" name="Rectangle 7"/>
          <p:cNvSpPr>
            <a:spLocks noChangeArrowheads="1"/>
          </p:cNvSpPr>
          <p:nvPr/>
        </p:nvSpPr>
        <p:spPr bwMode="auto">
          <a:xfrm>
            <a:off x="228009" y="1631077"/>
            <a:ext cx="73455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Globalno planiranje dublje je i šire od marketing plana</a:t>
            </a:r>
          </a:p>
          <a:p>
            <a:endParaRPr lang="hr-HR"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Manje tvrtke koriste marketing plan kao globalni plan</a:t>
            </a:r>
          </a:p>
          <a:p>
            <a:endParaRPr lang="hr-HR" sz="1600" dirty="0" smtClean="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Globalni plan jer kontinuiran proces upravljanja s pogledom u budućnost</a:t>
            </a:r>
          </a:p>
          <a:p>
            <a:endParaRPr lang="hr-HR" sz="1600" dirty="0">
              <a:latin typeface="Segoe UI" pitchFamily="34" charset="0"/>
              <a:ea typeface="Segoe UI" pitchFamily="34" charset="0"/>
              <a:cs typeface="Segoe UI" pitchFamily="34" charset="0"/>
            </a:endParaRPr>
          </a:p>
        </p:txBody>
      </p:sp>
      <p:pic>
        <p:nvPicPr>
          <p:cNvPr id="14338" name="Picture 2" descr="C:\Users\Ivana\Desktop\Af\marketing\etruxes_archMessag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3" y="3467100"/>
            <a:ext cx="9285209" cy="44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883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C:\Users\Ivana\Desktop\Af\marketing\OMA-website_ss.jpg"/>
          <p:cNvPicPr>
            <a:picLocks noChangeAspect="1" noChangeArrowheads="1"/>
          </p:cNvPicPr>
          <p:nvPr/>
        </p:nvPicPr>
        <p:blipFill rotWithShape="1">
          <a:blip r:embed="rId3">
            <a:extLst>
              <a:ext uri="{28A0092B-C50C-407E-A947-70E740481C1C}">
                <a14:useLocalDpi xmlns:a14="http://schemas.microsoft.com/office/drawing/2010/main" val="0"/>
              </a:ext>
            </a:extLst>
          </a:blip>
          <a:srcRect l="125" t="25401" r="-125" b="321"/>
          <a:stretch/>
        </p:blipFill>
        <p:spPr bwMode="auto">
          <a:xfrm>
            <a:off x="0" y="2882900"/>
            <a:ext cx="9155430" cy="3975100"/>
          </a:xfrm>
          <a:prstGeom prst="rect">
            <a:avLst/>
          </a:prstGeom>
          <a:noFill/>
          <a:extLst>
            <a:ext uri="{909E8E84-426E-40DD-AFC4-6F175D3DCCD1}">
              <a14:hiddenFill xmlns:a14="http://schemas.microsoft.com/office/drawing/2010/main">
                <a:solidFill>
                  <a:srgbClr val="FFFFFF"/>
                </a:solidFill>
              </a14:hiddenFill>
            </a:ext>
          </a:extLst>
        </p:spPr>
      </p:pic>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11</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4.2 Objektivnost u planiranju</a:t>
            </a:r>
            <a:endParaRPr lang="hr-HR" sz="3200" dirty="0">
              <a:latin typeface="Century Gothic" pitchFamily="34" charset="0"/>
            </a:endParaRPr>
          </a:p>
        </p:txBody>
      </p:sp>
      <p:sp>
        <p:nvSpPr>
          <p:cNvPr id="6152" name="Rectangle 7"/>
          <p:cNvSpPr>
            <a:spLocks noChangeArrowheads="1"/>
          </p:cNvSpPr>
          <p:nvPr/>
        </p:nvSpPr>
        <p:spPr bwMode="auto">
          <a:xfrm>
            <a:off x="250825" y="1221097"/>
            <a:ext cx="734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Procjena </a:t>
            </a:r>
            <a:r>
              <a:rPr lang="hr-HR" sz="1600" dirty="0">
                <a:latin typeface="Segoe UI" pitchFamily="34" charset="0"/>
                <a:ea typeface="Segoe UI" pitchFamily="34" charset="0"/>
                <a:cs typeface="Segoe UI" pitchFamily="34" charset="0"/>
              </a:rPr>
              <a:t>stvari, događaja i pojava koja potpuno isključuje emociju, imaginaciju, subjektivna mjerila</a:t>
            </a:r>
          </a:p>
        </p:txBody>
      </p:sp>
    </p:spTree>
    <p:extLst>
      <p:ext uri="{BB962C8B-B14F-4D97-AF65-F5344CB8AC3E}">
        <p14:creationId xmlns:p14="http://schemas.microsoft.com/office/powerpoint/2010/main" val="884880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12</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5. SPECIFIČNA PITANJA MARKETINGA</a:t>
            </a:r>
            <a:endParaRPr lang="hr-HR" sz="3200" dirty="0">
              <a:latin typeface="Century Gothic" pitchFamily="34" charset="0"/>
            </a:endParaRPr>
          </a:p>
        </p:txBody>
      </p:sp>
      <p:sp>
        <p:nvSpPr>
          <p:cNvPr id="6152" name="Rectangle 7"/>
          <p:cNvSpPr>
            <a:spLocks noChangeArrowheads="1"/>
          </p:cNvSpPr>
          <p:nvPr/>
        </p:nvSpPr>
        <p:spPr bwMode="auto">
          <a:xfrm>
            <a:off x="249352" y="1404997"/>
            <a:ext cx="73455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hr-HR"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Identit</a:t>
            </a:r>
            <a:endParaRPr lang="hr-HR"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Komunikacija </a:t>
            </a:r>
            <a:r>
              <a:rPr lang="hr-HR" sz="1600" dirty="0">
                <a:latin typeface="Segoe UI" pitchFamily="34" charset="0"/>
                <a:ea typeface="Segoe UI" pitchFamily="34" charset="0"/>
                <a:cs typeface="Segoe UI" pitchFamily="34" charset="0"/>
              </a:rPr>
              <a:t>s potrošačima</a:t>
            </a: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Reklama</a:t>
            </a:r>
            <a:endParaRPr lang="hr-HR"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Brošure </a:t>
            </a:r>
            <a:r>
              <a:rPr lang="hr-HR" sz="1600" dirty="0">
                <a:latin typeface="Segoe UI" pitchFamily="34" charset="0"/>
                <a:ea typeface="Segoe UI" pitchFamily="34" charset="0"/>
                <a:cs typeface="Segoe UI" pitchFamily="34" charset="0"/>
              </a:rPr>
              <a:t>i ostala sredstva</a:t>
            </a: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Prodaja </a:t>
            </a:r>
            <a:r>
              <a:rPr lang="hr-HR" sz="1600" dirty="0">
                <a:latin typeface="Segoe UI" pitchFamily="34" charset="0"/>
                <a:ea typeface="Segoe UI" pitchFamily="34" charset="0"/>
                <a:cs typeface="Segoe UI" pitchFamily="34" charset="0"/>
              </a:rPr>
              <a:t>i promocija proizvoda i usluga</a:t>
            </a: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Prodajni </a:t>
            </a:r>
            <a:r>
              <a:rPr lang="hr-HR" sz="1600" dirty="0">
                <a:latin typeface="Segoe UI" pitchFamily="34" charset="0"/>
                <a:ea typeface="Segoe UI" pitchFamily="34" charset="0"/>
                <a:cs typeface="Segoe UI" pitchFamily="34" charset="0"/>
              </a:rPr>
              <a:t>tim i proces prodaje</a:t>
            </a:r>
          </a:p>
          <a:p>
            <a:endParaRPr lang="hr-HR" sz="1600" dirty="0">
              <a:latin typeface="Segoe UI" pitchFamily="34" charset="0"/>
              <a:ea typeface="Segoe UI" pitchFamily="34" charset="0"/>
              <a:cs typeface="Segoe UI" pitchFamily="34" charset="0"/>
            </a:endParaRPr>
          </a:p>
        </p:txBody>
      </p:sp>
      <p:pic>
        <p:nvPicPr>
          <p:cNvPr id="7170" name="Picture 2" descr="C:\Users\Ivana\Desktop\Af\marketing\3446035839_393a650b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 y="3794125"/>
            <a:ext cx="4572000" cy="30638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Ivana\Desktop\Af\marketing\1578737954585_LJpF15B8_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477" y="3802360"/>
            <a:ext cx="4592542" cy="306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327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13</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6. ISTRAŽIVANJE TRŽIŠTA I INFORMACIJSKI SISTEM</a:t>
            </a:r>
            <a:endParaRPr lang="hr-HR" sz="3200" dirty="0">
              <a:latin typeface="Century Gothic" pitchFamily="34" charset="0"/>
            </a:endParaRPr>
          </a:p>
        </p:txBody>
      </p:sp>
      <p:sp>
        <p:nvSpPr>
          <p:cNvPr id="6152" name="Rectangle 7"/>
          <p:cNvSpPr>
            <a:spLocks noChangeArrowheads="1"/>
          </p:cNvSpPr>
          <p:nvPr/>
        </p:nvSpPr>
        <p:spPr bwMode="auto">
          <a:xfrm>
            <a:off x="250825" y="1693766"/>
            <a:ext cx="281413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Za </a:t>
            </a:r>
            <a:r>
              <a:rPr lang="hr-HR" sz="1600" dirty="0">
                <a:latin typeface="Segoe UI" pitchFamily="34" charset="0"/>
                <a:ea typeface="Segoe UI" pitchFamily="34" charset="0"/>
                <a:cs typeface="Segoe UI" pitchFamily="34" charset="0"/>
              </a:rPr>
              <a:t>uspješno planiranje potrebne su pravovremene i točne </a:t>
            </a:r>
            <a:r>
              <a:rPr lang="hr-HR" sz="1600" dirty="0" smtClean="0">
                <a:latin typeface="Segoe UI" pitchFamily="34" charset="0"/>
                <a:ea typeface="Segoe UI" pitchFamily="34" charset="0"/>
                <a:cs typeface="Segoe UI" pitchFamily="34" charset="0"/>
              </a:rPr>
              <a:t>informacije</a:t>
            </a:r>
          </a:p>
          <a:p>
            <a:endParaRPr lang="hr-HR" sz="1600" dirty="0" smtClean="0">
              <a:latin typeface="Segoe UI" pitchFamily="34" charset="0"/>
              <a:ea typeface="Segoe UI" pitchFamily="34" charset="0"/>
              <a:cs typeface="Segoe UI" pitchFamily="34" charset="0"/>
            </a:endParaRPr>
          </a:p>
          <a:p>
            <a:endParaRPr lang="hr-HR" sz="1600" dirty="0" smtClean="0">
              <a:latin typeface="Segoe UI" pitchFamily="34" charset="0"/>
              <a:ea typeface="Segoe UI" pitchFamily="34" charset="0"/>
              <a:cs typeface="Segoe UI" pitchFamily="34" charset="0"/>
            </a:endParaRPr>
          </a:p>
          <a:p>
            <a:endParaRPr lang="hr-HR" sz="1600" dirty="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Istraživanje </a:t>
            </a:r>
            <a:r>
              <a:rPr lang="hr-HR" sz="1600" dirty="0">
                <a:latin typeface="Segoe UI" pitchFamily="34" charset="0"/>
                <a:ea typeface="Segoe UI" pitchFamily="34" charset="0"/>
                <a:cs typeface="Segoe UI" pitchFamily="34" charset="0"/>
              </a:rPr>
              <a:t>se provodi u četiri faze- analiza, hipoteza, sinteza, </a:t>
            </a:r>
            <a:r>
              <a:rPr lang="hr-HR" sz="1600" dirty="0" smtClean="0">
                <a:latin typeface="Segoe UI" pitchFamily="34" charset="0"/>
                <a:ea typeface="Segoe UI" pitchFamily="34" charset="0"/>
                <a:cs typeface="Segoe UI" pitchFamily="34" charset="0"/>
              </a:rPr>
              <a:t>antiteza</a:t>
            </a:r>
          </a:p>
          <a:p>
            <a:endParaRPr lang="hr-HR" sz="1600" dirty="0" smtClean="0">
              <a:latin typeface="Segoe UI" pitchFamily="34" charset="0"/>
              <a:ea typeface="Segoe UI" pitchFamily="34" charset="0"/>
              <a:cs typeface="Segoe UI" pitchFamily="34" charset="0"/>
            </a:endParaRPr>
          </a:p>
          <a:p>
            <a:endParaRPr lang="hr-HR" sz="1600" dirty="0" smtClean="0">
              <a:latin typeface="Segoe UI" pitchFamily="34" charset="0"/>
              <a:ea typeface="Segoe UI" pitchFamily="34" charset="0"/>
              <a:cs typeface="Segoe UI" pitchFamily="34" charset="0"/>
            </a:endParaRPr>
          </a:p>
          <a:p>
            <a:endParaRPr lang="hr-HR" sz="1600" dirty="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Poznavanje </a:t>
            </a:r>
            <a:r>
              <a:rPr lang="hr-HR" sz="1600" dirty="0">
                <a:latin typeface="Segoe UI" pitchFamily="34" charset="0"/>
                <a:ea typeface="Segoe UI" pitchFamily="34" charset="0"/>
                <a:cs typeface="Segoe UI" pitchFamily="34" charset="0"/>
              </a:rPr>
              <a:t>statistike i drugih nauka</a:t>
            </a:r>
          </a:p>
        </p:txBody>
      </p:sp>
      <p:pic>
        <p:nvPicPr>
          <p:cNvPr id="15363" name="Picture 3" descr="C:\Users\Ivana\Desktop\Af\marketing\marketing-research-wo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693766"/>
            <a:ext cx="6283012" cy="353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090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14</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7. PROGNOZA</a:t>
            </a:r>
            <a:endParaRPr lang="hr-HR" sz="3200" dirty="0">
              <a:latin typeface="Century Gothic" pitchFamily="34" charset="0"/>
            </a:endParaRPr>
          </a:p>
        </p:txBody>
      </p:sp>
      <p:sp>
        <p:nvSpPr>
          <p:cNvPr id="6152" name="Rectangle 7"/>
          <p:cNvSpPr>
            <a:spLocks noChangeArrowheads="1"/>
          </p:cNvSpPr>
          <p:nvPr/>
        </p:nvSpPr>
        <p:spPr bwMode="auto">
          <a:xfrm>
            <a:off x="250824" y="2780928"/>
            <a:ext cx="73455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neophodni </a:t>
            </a:r>
            <a:r>
              <a:rPr lang="hr-HR" sz="1600" dirty="0">
                <a:latin typeface="Segoe UI" pitchFamily="34" charset="0"/>
                <a:ea typeface="Segoe UI" pitchFamily="34" charset="0"/>
                <a:cs typeface="Segoe UI" pitchFamily="34" charset="0"/>
              </a:rPr>
              <a:t>pratilac poslovanja tvrtke</a:t>
            </a: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tvrtka </a:t>
            </a:r>
            <a:r>
              <a:rPr lang="hr-HR" sz="1600" dirty="0">
                <a:latin typeface="Segoe UI" pitchFamily="34" charset="0"/>
                <a:ea typeface="Segoe UI" pitchFamily="34" charset="0"/>
                <a:cs typeface="Segoe UI" pitchFamily="34" charset="0"/>
              </a:rPr>
              <a:t>se koristi prognozom kod postavljanja ciljeva</a:t>
            </a:r>
            <a:endParaRPr lang="en-GB" sz="1600" dirty="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U </a:t>
            </a:r>
            <a:r>
              <a:rPr lang="hr-HR" sz="1600" dirty="0">
                <a:latin typeface="Segoe UI" pitchFamily="34" charset="0"/>
                <a:ea typeface="Segoe UI" pitchFamily="34" charset="0"/>
                <a:cs typeface="Segoe UI" pitchFamily="34" charset="0"/>
              </a:rPr>
              <a:t>poslovnom svijetu se koriste tri razine prognoza:</a:t>
            </a:r>
            <a:endParaRPr lang="en-GB" sz="1600" dirty="0">
              <a:latin typeface="Segoe UI" pitchFamily="34" charset="0"/>
              <a:ea typeface="Segoe UI" pitchFamily="34" charset="0"/>
              <a:cs typeface="Segoe UI" pitchFamily="34" charset="0"/>
            </a:endParaRPr>
          </a:p>
          <a:p>
            <a:pPr lvl="0"/>
            <a:r>
              <a:rPr lang="en-US" sz="1600" dirty="0">
                <a:latin typeface="Segoe UI" pitchFamily="34" charset="0"/>
                <a:ea typeface="Segoe UI" pitchFamily="34" charset="0"/>
                <a:cs typeface="Segoe UI" pitchFamily="34" charset="0"/>
              </a:rPr>
              <a:t>	</a:t>
            </a:r>
          </a:p>
          <a:p>
            <a:pPr lvl="0"/>
            <a:r>
              <a:rPr lang="en-US" sz="1600" b="1" dirty="0" err="1" smtClean="0">
                <a:latin typeface="Segoe UI" pitchFamily="34" charset="0"/>
                <a:ea typeface="Segoe UI" pitchFamily="34" charset="0"/>
                <a:cs typeface="Segoe UI" pitchFamily="34" charset="0"/>
              </a:rPr>
              <a:t>kratkoročna</a:t>
            </a:r>
            <a:r>
              <a:rPr lang="en-US" sz="1600" dirty="0" smtClean="0">
                <a:latin typeface="Segoe UI" pitchFamily="34" charset="0"/>
                <a:ea typeface="Segoe UI" pitchFamily="34" charset="0"/>
                <a:cs typeface="Segoe UI" pitchFamily="34" charset="0"/>
              </a:rPr>
              <a:t> </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koja</a:t>
            </a:r>
            <a:r>
              <a:rPr lang="en-US" sz="1600" dirty="0">
                <a:latin typeface="Segoe UI" pitchFamily="34" charset="0"/>
                <a:ea typeface="Segoe UI" pitchFamily="34" charset="0"/>
                <a:cs typeface="Segoe UI" pitchFamily="34" charset="0"/>
              </a:rPr>
              <a:t> se </a:t>
            </a:r>
            <a:r>
              <a:rPr lang="en-US" sz="1600" dirty="0" err="1">
                <a:latin typeface="Segoe UI" pitchFamily="34" charset="0"/>
                <a:ea typeface="Segoe UI" pitchFamily="34" charset="0"/>
                <a:cs typeface="Segoe UI" pitchFamily="34" charset="0"/>
              </a:rPr>
              <a:t>odnosi</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na</a:t>
            </a:r>
            <a:r>
              <a:rPr lang="en-US" sz="1600" dirty="0">
                <a:latin typeface="Segoe UI" pitchFamily="34" charset="0"/>
                <a:ea typeface="Segoe UI" pitchFamily="34" charset="0"/>
                <a:cs typeface="Segoe UI" pitchFamily="34" charset="0"/>
              </a:rPr>
              <a:t> period od </a:t>
            </a:r>
            <a:r>
              <a:rPr lang="en-US" sz="1600" dirty="0" err="1">
                <a:latin typeface="Segoe UI" pitchFamily="34" charset="0"/>
                <a:ea typeface="Segoe UI" pitchFamily="34" charset="0"/>
                <a:cs typeface="Segoe UI" pitchFamily="34" charset="0"/>
              </a:rPr>
              <a:t>jednog</a:t>
            </a:r>
            <a:r>
              <a:rPr lang="en-US" sz="1600" dirty="0">
                <a:latin typeface="Segoe UI" pitchFamily="34" charset="0"/>
                <a:ea typeface="Segoe UI" pitchFamily="34" charset="0"/>
                <a:cs typeface="Segoe UI" pitchFamily="34" charset="0"/>
              </a:rPr>
              <a:t> do </a:t>
            </a:r>
            <a:r>
              <a:rPr lang="en-US" sz="1600" dirty="0" err="1">
                <a:latin typeface="Segoe UI" pitchFamily="34" charset="0"/>
                <a:ea typeface="Segoe UI" pitchFamily="34" charset="0"/>
                <a:cs typeface="Segoe UI" pitchFamily="34" charset="0"/>
              </a:rPr>
              <a:t>dvanaest</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mjeseci</a:t>
            </a:r>
            <a:endParaRPr lang="en-GB" sz="1600" dirty="0">
              <a:latin typeface="Segoe UI" pitchFamily="34" charset="0"/>
              <a:ea typeface="Segoe UI" pitchFamily="34" charset="0"/>
              <a:cs typeface="Segoe UI" pitchFamily="34" charset="0"/>
            </a:endParaRPr>
          </a:p>
          <a:p>
            <a:pPr lvl="0"/>
            <a:r>
              <a:rPr lang="en-US" sz="1600" b="1" dirty="0" err="1" smtClean="0">
                <a:latin typeface="Segoe UI" pitchFamily="34" charset="0"/>
                <a:ea typeface="Segoe UI" pitchFamily="34" charset="0"/>
                <a:cs typeface="Segoe UI" pitchFamily="34" charset="0"/>
              </a:rPr>
              <a:t>srednjoročna</a:t>
            </a:r>
            <a:r>
              <a:rPr lang="en-US" sz="1600" dirty="0" smtClean="0">
                <a:latin typeface="Segoe UI" pitchFamily="34" charset="0"/>
                <a:ea typeface="Segoe UI" pitchFamily="34" charset="0"/>
                <a:cs typeface="Segoe UI" pitchFamily="34" charset="0"/>
              </a:rPr>
              <a:t> </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koja</a:t>
            </a:r>
            <a:r>
              <a:rPr lang="en-US" sz="1600" dirty="0">
                <a:latin typeface="Segoe UI" pitchFamily="34" charset="0"/>
                <a:ea typeface="Segoe UI" pitchFamily="34" charset="0"/>
                <a:cs typeface="Segoe UI" pitchFamily="34" charset="0"/>
              </a:rPr>
              <a:t> se </a:t>
            </a:r>
            <a:r>
              <a:rPr lang="en-US" sz="1600" dirty="0" err="1">
                <a:latin typeface="Segoe UI" pitchFamily="34" charset="0"/>
                <a:ea typeface="Segoe UI" pitchFamily="34" charset="0"/>
                <a:cs typeface="Segoe UI" pitchFamily="34" charset="0"/>
              </a:rPr>
              <a:t>odnosi</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na</a:t>
            </a:r>
            <a:r>
              <a:rPr lang="en-US" sz="1600" dirty="0">
                <a:latin typeface="Segoe UI" pitchFamily="34" charset="0"/>
                <a:ea typeface="Segoe UI" pitchFamily="34" charset="0"/>
                <a:cs typeface="Segoe UI" pitchFamily="34" charset="0"/>
              </a:rPr>
              <a:t> period od </a:t>
            </a:r>
            <a:r>
              <a:rPr lang="en-US" sz="1600" dirty="0" err="1">
                <a:latin typeface="Segoe UI" pitchFamily="34" charset="0"/>
                <a:ea typeface="Segoe UI" pitchFamily="34" charset="0"/>
                <a:cs typeface="Segoe UI" pitchFamily="34" charset="0"/>
              </a:rPr>
              <a:t>jedne</a:t>
            </a:r>
            <a:r>
              <a:rPr lang="en-US" sz="1600" dirty="0">
                <a:latin typeface="Segoe UI" pitchFamily="34" charset="0"/>
                <a:ea typeface="Segoe UI" pitchFamily="34" charset="0"/>
                <a:cs typeface="Segoe UI" pitchFamily="34" charset="0"/>
              </a:rPr>
              <a:t> do tri </a:t>
            </a:r>
            <a:r>
              <a:rPr lang="en-US" sz="1600" dirty="0" err="1">
                <a:latin typeface="Segoe UI" pitchFamily="34" charset="0"/>
                <a:ea typeface="Segoe UI" pitchFamily="34" charset="0"/>
                <a:cs typeface="Segoe UI" pitchFamily="34" charset="0"/>
              </a:rPr>
              <a:t>godine</a:t>
            </a:r>
            <a:endParaRPr lang="en-GB" sz="1600" dirty="0">
              <a:latin typeface="Segoe UI" pitchFamily="34" charset="0"/>
              <a:ea typeface="Segoe UI" pitchFamily="34" charset="0"/>
              <a:cs typeface="Segoe UI" pitchFamily="34" charset="0"/>
            </a:endParaRPr>
          </a:p>
          <a:p>
            <a:r>
              <a:rPr lang="hr-HR" sz="1600" b="1" dirty="0" smtClean="0">
                <a:latin typeface="Segoe UI" pitchFamily="34" charset="0"/>
                <a:ea typeface="Segoe UI" pitchFamily="34" charset="0"/>
                <a:cs typeface="Segoe UI" pitchFamily="34" charset="0"/>
              </a:rPr>
              <a:t>dugoročna</a:t>
            </a:r>
            <a:r>
              <a:rPr lang="en-GB"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 obuhvaća vrijeme od tri do pet godina, a izuzetno i duži period</a:t>
            </a:r>
            <a:endParaRPr lang="en-GB" sz="1600" dirty="0">
              <a:latin typeface="Segoe UI" pitchFamily="34" charset="0"/>
              <a:ea typeface="Segoe UI" pitchFamily="34" charset="0"/>
              <a:cs typeface="Segoe UI" pitchFamily="34" charset="0"/>
            </a:endParaRPr>
          </a:p>
        </p:txBody>
      </p:sp>
      <p:pic>
        <p:nvPicPr>
          <p:cNvPr id="16386" name="Picture 2" descr="C:\Users\Ivana\Desktop\Af\marketing\352386-603-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0"/>
            <a:ext cx="333375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3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15</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8. FORMIRANJE CIJENA U GRAĐEVINARSTVU</a:t>
            </a:r>
          </a:p>
          <a:p>
            <a:r>
              <a:rPr lang="hr-HR" sz="2800" dirty="0" smtClean="0">
                <a:latin typeface="Century Gothic" pitchFamily="34" charset="0"/>
                <a:cs typeface="Segoe UI" pitchFamily="34" charset="0"/>
              </a:rPr>
              <a:t>8.1 Rješavanje problema po ugovorima</a:t>
            </a:r>
            <a:endParaRPr lang="hr-HR" sz="3200" dirty="0">
              <a:latin typeface="Century Gothic" pitchFamily="34" charset="0"/>
            </a:endParaRPr>
          </a:p>
        </p:txBody>
      </p:sp>
      <p:sp>
        <p:nvSpPr>
          <p:cNvPr id="6152" name="Rectangle 7"/>
          <p:cNvSpPr>
            <a:spLocks noChangeArrowheads="1"/>
          </p:cNvSpPr>
          <p:nvPr/>
        </p:nvSpPr>
        <p:spPr bwMode="auto">
          <a:xfrm>
            <a:off x="250825" y="1988840"/>
            <a:ext cx="856964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latin typeface="Segoe UI" pitchFamily="34" charset="0"/>
                <a:ea typeface="Segoe UI" pitchFamily="34" charset="0"/>
                <a:cs typeface="Segoe UI" pitchFamily="34" charset="0"/>
              </a:rPr>
              <a:t>U </a:t>
            </a:r>
            <a:r>
              <a:rPr lang="en-US" sz="1600" dirty="0">
                <a:latin typeface="Segoe UI" pitchFamily="34" charset="0"/>
                <a:ea typeface="Segoe UI" pitchFamily="34" charset="0"/>
                <a:cs typeface="Segoe UI" pitchFamily="34" charset="0"/>
              </a:rPr>
              <a:t>SAD-u i </a:t>
            </a:r>
            <a:r>
              <a:rPr lang="en-US" sz="1600" dirty="0" err="1">
                <a:latin typeface="Segoe UI" pitchFamily="34" charset="0"/>
                <a:ea typeface="Segoe UI" pitchFamily="34" charset="0"/>
                <a:cs typeface="Segoe UI" pitchFamily="34" charset="0"/>
              </a:rPr>
              <a:t>zemljama</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koje</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slijede</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američku</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praksu</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predračunska</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vrijednost</a:t>
            </a:r>
            <a:r>
              <a:rPr lang="en-US" sz="1600" dirty="0">
                <a:latin typeface="Segoe UI" pitchFamily="34" charset="0"/>
                <a:ea typeface="Segoe UI" pitchFamily="34" charset="0"/>
                <a:cs typeface="Segoe UI" pitchFamily="34" charset="0"/>
              </a:rPr>
              <a:t> – </a:t>
            </a:r>
            <a:r>
              <a:rPr lang="en-US" sz="1600" dirty="0" err="1">
                <a:latin typeface="Segoe UI" pitchFamily="34" charset="0"/>
                <a:ea typeface="Segoe UI" pitchFamily="34" charset="0"/>
                <a:cs typeface="Segoe UI" pitchFamily="34" charset="0"/>
              </a:rPr>
              <a:t>cijena</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ostvarenja</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projekta</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sastoji</a:t>
            </a:r>
            <a:r>
              <a:rPr lang="en-US" sz="1600" dirty="0">
                <a:latin typeface="Segoe UI" pitchFamily="34" charset="0"/>
                <a:ea typeface="Segoe UI" pitchFamily="34" charset="0"/>
                <a:cs typeface="Segoe UI" pitchFamily="34" charset="0"/>
              </a:rPr>
              <a:t> se od </a:t>
            </a:r>
            <a:r>
              <a:rPr lang="en-US" sz="1600" dirty="0" err="1">
                <a:latin typeface="Segoe UI" pitchFamily="34" charset="0"/>
                <a:ea typeface="Segoe UI" pitchFamily="34" charset="0"/>
                <a:cs typeface="Segoe UI" pitchFamily="34" charset="0"/>
              </a:rPr>
              <a:t>sljedećih</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troškova</a:t>
            </a:r>
            <a:r>
              <a:rPr lang="en-US" sz="1600" dirty="0">
                <a:latin typeface="Segoe UI" pitchFamily="34" charset="0"/>
                <a:ea typeface="Segoe UI" pitchFamily="34" charset="0"/>
                <a:cs typeface="Segoe UI" pitchFamily="34" charset="0"/>
              </a:rPr>
              <a:t> </a:t>
            </a:r>
            <a:r>
              <a:rPr lang="en-US" sz="1600" dirty="0" err="1">
                <a:latin typeface="Segoe UI" pitchFamily="34" charset="0"/>
                <a:ea typeface="Segoe UI" pitchFamily="34" charset="0"/>
                <a:cs typeface="Segoe UI" pitchFamily="34" charset="0"/>
              </a:rPr>
              <a:t>investitora</a:t>
            </a:r>
            <a:r>
              <a:rPr lang="en-US" sz="1600" dirty="0" smtClean="0">
                <a:latin typeface="Segoe UI" pitchFamily="34" charset="0"/>
                <a:ea typeface="Segoe UI" pitchFamily="34" charset="0"/>
                <a:cs typeface="Segoe UI" pitchFamily="34" charset="0"/>
              </a:rPr>
              <a:t>:</a:t>
            </a:r>
            <a:endParaRPr lang="hr-HR" sz="1600" dirty="0" smtClean="0">
              <a:latin typeface="Segoe UI" pitchFamily="34" charset="0"/>
              <a:ea typeface="Segoe UI" pitchFamily="34" charset="0"/>
              <a:cs typeface="Segoe UI" pitchFamily="34" charset="0"/>
            </a:endParaRPr>
          </a:p>
          <a:p>
            <a:endParaRPr lang="hr-HR" sz="1600" dirty="0">
              <a:latin typeface="Segoe UI" pitchFamily="34" charset="0"/>
              <a:ea typeface="Segoe UI" pitchFamily="34" charset="0"/>
              <a:cs typeface="Segoe UI" pitchFamily="34" charset="0"/>
            </a:endParaRPr>
          </a:p>
          <a:p>
            <a:pPr lvl="0"/>
            <a:endParaRPr lang="hr-HR" sz="1600" dirty="0" smtClean="0">
              <a:latin typeface="Segoe UI" pitchFamily="34" charset="0"/>
              <a:ea typeface="Segoe UI" pitchFamily="34" charset="0"/>
              <a:cs typeface="Segoe UI" pitchFamily="34" charset="0"/>
            </a:endParaRPr>
          </a:p>
          <a:p>
            <a:pPr lvl="0"/>
            <a:r>
              <a:rPr lang="hr-HR" sz="1600" dirty="0" smtClean="0">
                <a:latin typeface="Segoe UI" pitchFamily="34" charset="0"/>
                <a:ea typeface="Segoe UI" pitchFamily="34" charset="0"/>
                <a:cs typeface="Segoe UI" pitchFamily="34" charset="0"/>
              </a:rPr>
              <a:t>• Vrijednost </a:t>
            </a:r>
            <a:r>
              <a:rPr lang="hr-HR" sz="1600" dirty="0">
                <a:latin typeface="Segoe UI" pitchFamily="34" charset="0"/>
                <a:ea typeface="Segoe UI" pitchFamily="34" charset="0"/>
                <a:cs typeface="Segoe UI" pitchFamily="34" charset="0"/>
              </a:rPr>
              <a:t>– cijena </a:t>
            </a:r>
            <a:r>
              <a:rPr lang="hr-HR" sz="1600" dirty="0" smtClean="0">
                <a:latin typeface="Segoe UI" pitchFamily="34" charset="0"/>
                <a:ea typeface="Segoe UI" pitchFamily="34" charset="0"/>
                <a:cs typeface="Segoe UI" pitchFamily="34" charset="0"/>
              </a:rPr>
              <a:t>građenja (</a:t>
            </a:r>
            <a:r>
              <a:rPr lang="hr-HR" sz="1600" dirty="0">
                <a:latin typeface="Segoe UI" pitchFamily="34" charset="0"/>
                <a:ea typeface="Segoe UI" pitchFamily="34" charset="0"/>
                <a:cs typeface="Segoe UI" pitchFamily="34" charset="0"/>
              </a:rPr>
              <a:t>građevinskih radova)</a:t>
            </a:r>
          </a:p>
          <a:p>
            <a:pPr lvl="0"/>
            <a:endParaRPr lang="hr-HR" sz="1600" dirty="0" smtClean="0">
              <a:latin typeface="Segoe UI" pitchFamily="34" charset="0"/>
              <a:ea typeface="Segoe UI" pitchFamily="34" charset="0"/>
              <a:cs typeface="Segoe UI" pitchFamily="34" charset="0"/>
            </a:endParaRPr>
          </a:p>
          <a:p>
            <a:pPr lvl="0"/>
            <a:r>
              <a:rPr lang="hr-HR" sz="1600" dirty="0" smtClean="0">
                <a:latin typeface="Segoe UI" pitchFamily="34" charset="0"/>
                <a:ea typeface="Segoe UI" pitchFamily="34" charset="0"/>
                <a:cs typeface="Segoe UI" pitchFamily="34" charset="0"/>
              </a:rPr>
              <a:t>• Vrijednost </a:t>
            </a:r>
            <a:r>
              <a:rPr lang="hr-HR" sz="1600" dirty="0">
                <a:latin typeface="Segoe UI" pitchFamily="34" charset="0"/>
                <a:ea typeface="Segoe UI" pitchFamily="34" charset="0"/>
                <a:cs typeface="Segoe UI" pitchFamily="34" charset="0"/>
              </a:rPr>
              <a:t>– cijena nabave i montaže opreme</a:t>
            </a:r>
          </a:p>
          <a:p>
            <a:pPr lvl="0"/>
            <a:endParaRPr lang="hr-HR" sz="1600" dirty="0" smtClean="0">
              <a:latin typeface="Segoe UI" pitchFamily="34" charset="0"/>
              <a:ea typeface="Segoe UI" pitchFamily="34" charset="0"/>
              <a:cs typeface="Segoe UI" pitchFamily="34" charset="0"/>
            </a:endParaRPr>
          </a:p>
          <a:p>
            <a:pPr lvl="0"/>
            <a:r>
              <a:rPr lang="hr-HR" sz="1600" dirty="0" smtClean="0">
                <a:latin typeface="Segoe UI" pitchFamily="34" charset="0"/>
                <a:ea typeface="Segoe UI" pitchFamily="34" charset="0"/>
                <a:cs typeface="Segoe UI" pitchFamily="34" charset="0"/>
              </a:rPr>
              <a:t>• Vrijednost </a:t>
            </a:r>
            <a:r>
              <a:rPr lang="hr-HR" sz="1600" dirty="0">
                <a:latin typeface="Segoe UI" pitchFamily="34" charset="0"/>
                <a:ea typeface="Segoe UI" pitchFamily="34" charset="0"/>
                <a:cs typeface="Segoe UI" pitchFamily="34" charset="0"/>
              </a:rPr>
              <a:t>– cijena projektantskih radova i usluga projektanata</a:t>
            </a:r>
          </a:p>
          <a:p>
            <a:pPr lvl="0"/>
            <a:endParaRPr lang="hr-HR" sz="1600" dirty="0" smtClean="0">
              <a:latin typeface="Segoe UI" pitchFamily="34" charset="0"/>
              <a:ea typeface="Segoe UI" pitchFamily="34" charset="0"/>
              <a:cs typeface="Segoe UI" pitchFamily="34" charset="0"/>
            </a:endParaRPr>
          </a:p>
          <a:p>
            <a:pPr lvl="0"/>
            <a:r>
              <a:rPr lang="hr-HR" sz="1600" dirty="0" smtClean="0">
                <a:latin typeface="Segoe UI" pitchFamily="34" charset="0"/>
                <a:ea typeface="Segoe UI" pitchFamily="34" charset="0"/>
                <a:cs typeface="Segoe UI" pitchFamily="34" charset="0"/>
              </a:rPr>
              <a:t>• Troškovi </a:t>
            </a:r>
            <a:r>
              <a:rPr lang="hr-HR" sz="1600" dirty="0">
                <a:latin typeface="Segoe UI" pitchFamily="34" charset="0"/>
                <a:ea typeface="Segoe UI" pitchFamily="34" charset="0"/>
                <a:cs typeface="Segoe UI" pitchFamily="34" charset="0"/>
              </a:rPr>
              <a:t>financiranja</a:t>
            </a:r>
          </a:p>
          <a:p>
            <a:pPr lvl="0"/>
            <a:endParaRPr lang="hr-HR" sz="1600" dirty="0" smtClean="0">
              <a:latin typeface="Segoe UI" pitchFamily="34" charset="0"/>
              <a:ea typeface="Segoe UI" pitchFamily="34" charset="0"/>
              <a:cs typeface="Segoe UI" pitchFamily="34" charset="0"/>
            </a:endParaRPr>
          </a:p>
          <a:p>
            <a:pPr lvl="0"/>
            <a:r>
              <a:rPr lang="hr-HR" sz="1600" dirty="0" smtClean="0">
                <a:latin typeface="Segoe UI" pitchFamily="34" charset="0"/>
                <a:ea typeface="Segoe UI" pitchFamily="34" charset="0"/>
                <a:cs typeface="Segoe UI" pitchFamily="34" charset="0"/>
              </a:rPr>
              <a:t>• Nepredviđeni </a:t>
            </a:r>
            <a:r>
              <a:rPr lang="hr-HR" sz="1600" dirty="0">
                <a:latin typeface="Segoe UI" pitchFamily="34" charset="0"/>
                <a:ea typeface="Segoe UI" pitchFamily="34" charset="0"/>
                <a:cs typeface="Segoe UI" pitchFamily="34" charset="0"/>
              </a:rPr>
              <a:t>troškovi</a:t>
            </a:r>
            <a:endParaRPr lang="hr-HR" sz="1600" dirty="0">
              <a:effectLst/>
              <a:latin typeface="Segoe UI" pitchFamily="34" charset="0"/>
              <a:ea typeface="Segoe UI" pitchFamily="34" charset="0"/>
              <a:cs typeface="Segoe UI" pitchFamily="34" charset="0"/>
            </a:endParaRPr>
          </a:p>
        </p:txBody>
      </p:sp>
      <p:pic>
        <p:nvPicPr>
          <p:cNvPr id="17410" name="Picture 2" descr="C:\Users\Ivana\Desktop\Af\marketing\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7" y="4620016"/>
            <a:ext cx="2987824" cy="223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709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16</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8.2 Normativna osnova predračuna</a:t>
            </a:r>
            <a:endParaRPr lang="hr-HR" sz="3200" dirty="0">
              <a:latin typeface="Century Gothic" pitchFamily="34" charset="0"/>
            </a:endParaRPr>
          </a:p>
        </p:txBody>
      </p:sp>
      <p:sp>
        <p:nvSpPr>
          <p:cNvPr id="6152" name="Rectangle 7"/>
          <p:cNvSpPr>
            <a:spLocks noChangeArrowheads="1"/>
          </p:cNvSpPr>
          <p:nvPr/>
        </p:nvSpPr>
        <p:spPr bwMode="auto">
          <a:xfrm>
            <a:off x="250825" y="1556792"/>
            <a:ext cx="856964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Izrada </a:t>
            </a:r>
            <a:r>
              <a:rPr lang="hr-HR" sz="1600" dirty="0">
                <a:latin typeface="Segoe UI" pitchFamily="34" charset="0"/>
                <a:ea typeface="Segoe UI" pitchFamily="34" charset="0"/>
                <a:cs typeface="Segoe UI" pitchFamily="34" charset="0"/>
              </a:rPr>
              <a:t>predračuna, bez obzira na tip ugovora i veličinu i vrstu objekta, je za izvođačku tvrtku i investitora od primarne važnosti.</a:t>
            </a:r>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Razrada </a:t>
            </a:r>
            <a:r>
              <a:rPr lang="hr-HR" sz="1600" dirty="0">
                <a:latin typeface="Segoe UI" pitchFamily="34" charset="0"/>
                <a:ea typeface="Segoe UI" pitchFamily="34" charset="0"/>
                <a:cs typeface="Segoe UI" pitchFamily="34" charset="0"/>
              </a:rPr>
              <a:t>projektno – predračunske dokumentacije za potrebe investitora (srednjeg i velikog) objekta prolazi, po pravilu kroz slijedeće faze:</a:t>
            </a:r>
            <a:endParaRPr lang="en-GB" sz="1600" dirty="0">
              <a:latin typeface="Segoe UI" pitchFamily="34" charset="0"/>
              <a:ea typeface="Segoe UI" pitchFamily="34" charset="0"/>
              <a:cs typeface="Segoe UI" pitchFamily="34" charset="0"/>
            </a:endParaRPr>
          </a:p>
          <a:p>
            <a:r>
              <a:rPr lang="en-GB" sz="1600" i="1" dirty="0">
                <a:latin typeface="Segoe UI" pitchFamily="34" charset="0"/>
                <a:ea typeface="Segoe UI" pitchFamily="34" charset="0"/>
                <a:cs typeface="Segoe UI" pitchFamily="34" charset="0"/>
              </a:rPr>
              <a:t>	</a:t>
            </a:r>
          </a:p>
          <a:p>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 </a:t>
            </a:r>
            <a:r>
              <a:rPr lang="en-GB" sz="1600" b="1" dirty="0" smtClean="0">
                <a:latin typeface="Segoe UI" pitchFamily="34" charset="0"/>
                <a:ea typeface="Segoe UI" pitchFamily="34" charset="0"/>
                <a:cs typeface="Segoe UI" pitchFamily="34" charset="0"/>
              </a:rPr>
              <a:t>p</a:t>
            </a:r>
            <a:r>
              <a:rPr lang="hr-HR" sz="1600" b="1" dirty="0">
                <a:latin typeface="Segoe UI" pitchFamily="34" charset="0"/>
                <a:ea typeface="Segoe UI" pitchFamily="34" charset="0"/>
                <a:cs typeface="Segoe UI" pitchFamily="34" charset="0"/>
              </a:rPr>
              <a:t>rva faza </a:t>
            </a:r>
            <a:r>
              <a:rPr lang="hr-HR" sz="1600" dirty="0">
                <a:latin typeface="Segoe UI" pitchFamily="34" charset="0"/>
                <a:ea typeface="Segoe UI" pitchFamily="34" charset="0"/>
                <a:cs typeface="Segoe UI" pitchFamily="34" charset="0"/>
              </a:rPr>
              <a:t>- prikupljanje i razrada polaznih podataka za projekt – prethodni predračun</a:t>
            </a:r>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 </a:t>
            </a:r>
            <a:r>
              <a:rPr lang="en-GB" sz="1600" b="1" dirty="0" smtClean="0">
                <a:latin typeface="Segoe UI" pitchFamily="34" charset="0"/>
                <a:ea typeface="Segoe UI" pitchFamily="34" charset="0"/>
                <a:cs typeface="Segoe UI" pitchFamily="34" charset="0"/>
              </a:rPr>
              <a:t>d</a:t>
            </a:r>
            <a:r>
              <a:rPr lang="hr-HR" sz="1600" b="1" dirty="0">
                <a:latin typeface="Segoe UI" pitchFamily="34" charset="0"/>
                <a:ea typeface="Segoe UI" pitchFamily="34" charset="0"/>
                <a:cs typeface="Segoe UI" pitchFamily="34" charset="0"/>
              </a:rPr>
              <a:t>ruga faza </a:t>
            </a:r>
            <a:r>
              <a:rPr lang="hr-HR" sz="1600" dirty="0">
                <a:latin typeface="Segoe UI" pitchFamily="34" charset="0"/>
                <a:ea typeface="Segoe UI" pitchFamily="34" charset="0"/>
                <a:cs typeface="Segoe UI" pitchFamily="34" charset="0"/>
              </a:rPr>
              <a:t>– idejni projekt objekta – početni predračun</a:t>
            </a:r>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 </a:t>
            </a:r>
            <a:r>
              <a:rPr lang="en-GB" sz="1600" b="1" dirty="0" smtClean="0">
                <a:latin typeface="Segoe UI" pitchFamily="34" charset="0"/>
                <a:ea typeface="Segoe UI" pitchFamily="34" charset="0"/>
                <a:cs typeface="Segoe UI" pitchFamily="34" charset="0"/>
              </a:rPr>
              <a:t>t</a:t>
            </a:r>
            <a:r>
              <a:rPr lang="hr-HR" sz="1600" b="1" dirty="0">
                <a:latin typeface="Segoe UI" pitchFamily="34" charset="0"/>
                <a:ea typeface="Segoe UI" pitchFamily="34" charset="0"/>
                <a:cs typeface="Segoe UI" pitchFamily="34" charset="0"/>
              </a:rPr>
              <a:t>reća faza </a:t>
            </a:r>
            <a:r>
              <a:rPr lang="hr-HR" sz="1600" dirty="0">
                <a:latin typeface="Segoe UI" pitchFamily="34" charset="0"/>
                <a:ea typeface="Segoe UI" pitchFamily="34" charset="0"/>
                <a:cs typeface="Segoe UI" pitchFamily="34" charset="0"/>
              </a:rPr>
              <a:t>– tehnički projekt, zarada idejnog projekta – poboljšani proračun</a:t>
            </a:r>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 </a:t>
            </a:r>
            <a:r>
              <a:rPr lang="en-GB" sz="1600" b="1" dirty="0" smtClean="0">
                <a:latin typeface="Segoe UI" pitchFamily="34" charset="0"/>
                <a:ea typeface="Segoe UI" pitchFamily="34" charset="0"/>
                <a:cs typeface="Segoe UI" pitchFamily="34" charset="0"/>
              </a:rPr>
              <a:t>č</a:t>
            </a:r>
            <a:r>
              <a:rPr lang="hr-HR" sz="1600" b="1" dirty="0">
                <a:latin typeface="Segoe UI" pitchFamily="34" charset="0"/>
                <a:ea typeface="Segoe UI" pitchFamily="34" charset="0"/>
                <a:cs typeface="Segoe UI" pitchFamily="34" charset="0"/>
              </a:rPr>
              <a:t>etvrta </a:t>
            </a:r>
            <a:r>
              <a:rPr lang="hr-HR" sz="1500" b="1" dirty="0">
                <a:latin typeface="Segoe UI" pitchFamily="34" charset="0"/>
                <a:ea typeface="Segoe UI" pitchFamily="34" charset="0"/>
                <a:cs typeface="Segoe UI" pitchFamily="34" charset="0"/>
              </a:rPr>
              <a:t>faza </a:t>
            </a:r>
            <a:r>
              <a:rPr lang="hr-HR" sz="1500" dirty="0" smtClean="0">
                <a:latin typeface="Segoe UI" pitchFamily="34" charset="0"/>
                <a:ea typeface="Segoe UI" pitchFamily="34" charset="0"/>
                <a:cs typeface="Segoe UI" pitchFamily="34" charset="0"/>
              </a:rPr>
              <a:t>– </a:t>
            </a:r>
            <a:r>
              <a:rPr lang="hr-HR" sz="1500" dirty="0">
                <a:latin typeface="Segoe UI" pitchFamily="34" charset="0"/>
                <a:ea typeface="Segoe UI" pitchFamily="34" charset="0"/>
                <a:cs typeface="Segoe UI" pitchFamily="34" charset="0"/>
              </a:rPr>
              <a:t>razrada radnih crteža i specifikacija – konačni predračun s kojim se ide na natječaj</a:t>
            </a:r>
            <a:endParaRPr lang="en-GB" sz="15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endParaRPr lang="hr-HR" sz="1600" dirty="0" smtClean="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Prosječna </a:t>
            </a:r>
            <a:r>
              <a:rPr lang="hr-HR" sz="1600" dirty="0">
                <a:latin typeface="Segoe UI" pitchFamily="34" charset="0"/>
                <a:ea typeface="Segoe UI" pitchFamily="34" charset="0"/>
                <a:cs typeface="Segoe UI" pitchFamily="34" charset="0"/>
              </a:rPr>
              <a:t>točnost predračuna u usporedbi sa stvarnim podacima je:</a:t>
            </a:r>
            <a:endParaRPr lang="en-GB" sz="1600" dirty="0">
              <a:latin typeface="Segoe UI" pitchFamily="34" charset="0"/>
              <a:ea typeface="Segoe UI" pitchFamily="34" charset="0"/>
              <a:cs typeface="Segoe UI" pitchFamily="34" charset="0"/>
            </a:endParaRPr>
          </a:p>
          <a:p>
            <a:pPr lvl="0"/>
            <a:r>
              <a:rPr lang="en-GB" sz="1600" dirty="0">
                <a:latin typeface="Segoe UI" pitchFamily="34" charset="0"/>
                <a:ea typeface="Segoe UI" pitchFamily="34" charset="0"/>
                <a:cs typeface="Segoe UI" pitchFamily="34" charset="0"/>
              </a:rPr>
              <a:t>	</a:t>
            </a:r>
          </a:p>
          <a:p>
            <a:pPr lvl="0"/>
            <a:r>
              <a:rPr lang="en-GB" sz="1600" dirty="0">
                <a:latin typeface="Segoe UI" pitchFamily="34" charset="0"/>
                <a:ea typeface="Segoe UI" pitchFamily="34" charset="0"/>
                <a:cs typeface="Segoe UI" pitchFamily="34" charset="0"/>
              </a:rPr>
              <a:t>	- u</a:t>
            </a:r>
            <a:r>
              <a:rPr lang="hr-HR" sz="1600" dirty="0">
                <a:latin typeface="Segoe UI" pitchFamily="34" charset="0"/>
                <a:ea typeface="Segoe UI" pitchFamily="34" charset="0"/>
                <a:cs typeface="Segoe UI" pitchFamily="34" charset="0"/>
              </a:rPr>
              <a:t> prvoj fazi ± 25%</a:t>
            </a:r>
            <a:endParaRPr lang="en-GB" sz="1600" dirty="0">
              <a:latin typeface="Segoe UI" pitchFamily="34" charset="0"/>
              <a:ea typeface="Segoe UI" pitchFamily="34" charset="0"/>
              <a:cs typeface="Segoe UI" pitchFamily="34" charset="0"/>
            </a:endParaRPr>
          </a:p>
          <a:p>
            <a:pPr lvl="0"/>
            <a:r>
              <a:rPr lang="en-GB" sz="1600" dirty="0">
                <a:latin typeface="Segoe UI" pitchFamily="34" charset="0"/>
                <a:ea typeface="Segoe UI" pitchFamily="34" charset="0"/>
                <a:cs typeface="Segoe UI" pitchFamily="34" charset="0"/>
              </a:rPr>
              <a:t>	- u</a:t>
            </a:r>
            <a:r>
              <a:rPr lang="hr-HR" sz="1600" dirty="0">
                <a:latin typeface="Segoe UI" pitchFamily="34" charset="0"/>
                <a:ea typeface="Segoe UI" pitchFamily="34" charset="0"/>
                <a:cs typeface="Segoe UI" pitchFamily="34" charset="0"/>
              </a:rPr>
              <a:t> drugj fazi ± 15-20 %</a:t>
            </a:r>
            <a:endParaRPr lang="en-GB" sz="1600" dirty="0">
              <a:latin typeface="Segoe UI" pitchFamily="34" charset="0"/>
              <a:ea typeface="Segoe UI" pitchFamily="34" charset="0"/>
              <a:cs typeface="Segoe UI" pitchFamily="34" charset="0"/>
            </a:endParaRPr>
          </a:p>
          <a:p>
            <a:pPr lvl="0"/>
            <a:r>
              <a:rPr lang="en-GB" sz="1600" dirty="0">
                <a:latin typeface="Segoe UI" pitchFamily="34" charset="0"/>
                <a:ea typeface="Segoe UI" pitchFamily="34" charset="0"/>
                <a:cs typeface="Segoe UI" pitchFamily="34" charset="0"/>
              </a:rPr>
              <a:t>	- u</a:t>
            </a:r>
            <a:r>
              <a:rPr lang="hr-HR" sz="1600" dirty="0">
                <a:latin typeface="Segoe UI" pitchFamily="34" charset="0"/>
                <a:ea typeface="Segoe UI" pitchFamily="34" charset="0"/>
                <a:cs typeface="Segoe UI" pitchFamily="34" charset="0"/>
              </a:rPr>
              <a:t> trećoj fazi ± 5-7 %</a:t>
            </a:r>
            <a:endParaRPr lang="en-GB" sz="1600" dirty="0">
              <a:latin typeface="Segoe UI" pitchFamily="34" charset="0"/>
              <a:ea typeface="Segoe UI" pitchFamily="34" charset="0"/>
              <a:cs typeface="Segoe UI" pitchFamily="34" charset="0"/>
            </a:endParaRPr>
          </a:p>
          <a:p>
            <a:pPr lvl="0"/>
            <a:r>
              <a:rPr lang="en-GB" sz="1600" dirty="0">
                <a:latin typeface="Segoe UI" pitchFamily="34" charset="0"/>
                <a:ea typeface="Segoe UI" pitchFamily="34" charset="0"/>
                <a:cs typeface="Segoe UI" pitchFamily="34" charset="0"/>
              </a:rPr>
              <a:t>	- u</a:t>
            </a:r>
            <a:r>
              <a:rPr lang="hr-HR" sz="1600" dirty="0">
                <a:latin typeface="Segoe UI" pitchFamily="34" charset="0"/>
                <a:ea typeface="Segoe UI" pitchFamily="34" charset="0"/>
                <a:cs typeface="Segoe UI" pitchFamily="34" charset="0"/>
              </a:rPr>
              <a:t> četvrtoj fazi ± 2-3 %</a:t>
            </a:r>
            <a:endParaRPr lang="en-GB" sz="16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11887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17</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9. PRODUKTIVNOST RADA I PLAĆA RADNIKA</a:t>
            </a:r>
          </a:p>
          <a:p>
            <a:r>
              <a:rPr lang="hr-HR" sz="3200" dirty="0">
                <a:latin typeface="Century Gothic" pitchFamily="34" charset="0"/>
                <a:cs typeface="Segoe UI" pitchFamily="34" charset="0"/>
              </a:rPr>
              <a:t>9.1 Produktivnost rada</a:t>
            </a:r>
            <a:endParaRPr lang="hr-HR" sz="3600" dirty="0">
              <a:latin typeface="Century Gothic" pitchFamily="34" charset="0"/>
            </a:endParaRPr>
          </a:p>
          <a:p>
            <a:endParaRPr lang="hr-HR" sz="3200" dirty="0">
              <a:latin typeface="Century Gothic" pitchFamily="34" charset="0"/>
            </a:endParaRPr>
          </a:p>
        </p:txBody>
      </p:sp>
      <p:sp>
        <p:nvSpPr>
          <p:cNvPr id="6152" name="Rectangle 7"/>
          <p:cNvSpPr>
            <a:spLocks noChangeArrowheads="1"/>
          </p:cNvSpPr>
          <p:nvPr/>
        </p:nvSpPr>
        <p:spPr bwMode="auto">
          <a:xfrm>
            <a:off x="250825" y="1722448"/>
            <a:ext cx="85696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dirty="0">
                <a:latin typeface="Segoe UI" pitchFamily="34" charset="0"/>
                <a:ea typeface="Segoe UI" pitchFamily="34" charset="0"/>
                <a:cs typeface="Segoe UI" pitchFamily="34" charset="0"/>
              </a:rPr>
              <a:t> </a:t>
            </a:r>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Po kvalifikacijskom sastavu radnici se dijele na dvije grupe:</a:t>
            </a:r>
            <a:endParaRPr lang="en-GB" sz="1600" dirty="0" smtClean="0">
              <a:latin typeface="Segoe UI" pitchFamily="34" charset="0"/>
              <a:ea typeface="Segoe UI" pitchFamily="34" charset="0"/>
              <a:cs typeface="Segoe UI" pitchFamily="34" charset="0"/>
            </a:endParaRPr>
          </a:p>
          <a:p>
            <a:pPr lvl="0"/>
            <a:r>
              <a:rPr lang="en-GB" sz="1600" dirty="0" smtClean="0">
                <a:latin typeface="Segoe UI" pitchFamily="34" charset="0"/>
                <a:ea typeface="Segoe UI" pitchFamily="34" charset="0"/>
                <a:cs typeface="Segoe UI" pitchFamily="34" charset="0"/>
              </a:rPr>
              <a:t>	</a:t>
            </a:r>
            <a:endParaRPr lang="hr-HR" sz="1600" dirty="0" smtClean="0">
              <a:latin typeface="Segoe UI" pitchFamily="34" charset="0"/>
              <a:ea typeface="Segoe UI" pitchFamily="34" charset="0"/>
              <a:cs typeface="Segoe UI" pitchFamily="34" charset="0"/>
            </a:endParaRPr>
          </a:p>
          <a:p>
            <a:pPr lvl="0"/>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 </a:t>
            </a:r>
            <a:r>
              <a:rPr lang="en-GB" sz="1600" dirty="0" smtClean="0">
                <a:latin typeface="Segoe UI" pitchFamily="34" charset="0"/>
                <a:ea typeface="Segoe UI" pitchFamily="34" charset="0"/>
                <a:cs typeface="Segoe UI" pitchFamily="34" charset="0"/>
              </a:rPr>
              <a:t>k</a:t>
            </a:r>
            <a:r>
              <a:rPr lang="hr-HR" sz="1600" dirty="0" smtClean="0">
                <a:latin typeface="Segoe UI" pitchFamily="34" charset="0"/>
                <a:ea typeface="Segoe UI" pitchFamily="34" charset="0"/>
                <a:cs typeface="Segoe UI" pitchFamily="34" charset="0"/>
              </a:rPr>
              <a:t>valificirani radnici</a:t>
            </a:r>
            <a:endParaRPr lang="en-GB" sz="1600" dirty="0" smtClean="0">
              <a:latin typeface="Segoe UI" pitchFamily="34" charset="0"/>
              <a:ea typeface="Segoe UI" pitchFamily="34" charset="0"/>
              <a:cs typeface="Segoe UI" pitchFamily="34" charset="0"/>
            </a:endParaRPr>
          </a:p>
          <a:p>
            <a:pPr lvl="0"/>
            <a:r>
              <a:rPr lang="en-GB" sz="1600" dirty="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 • </a:t>
            </a:r>
            <a:r>
              <a:rPr lang="en-GB" sz="1600" dirty="0" smtClean="0">
                <a:latin typeface="Segoe UI" pitchFamily="34" charset="0"/>
                <a:ea typeface="Segoe UI" pitchFamily="34" charset="0"/>
                <a:cs typeface="Segoe UI" pitchFamily="34" charset="0"/>
              </a:rPr>
              <a:t>p</a:t>
            </a:r>
            <a:r>
              <a:rPr lang="hr-HR" sz="1600" dirty="0">
                <a:latin typeface="Segoe UI" pitchFamily="34" charset="0"/>
                <a:ea typeface="Segoe UI" pitchFamily="34" charset="0"/>
                <a:cs typeface="Segoe UI" pitchFamily="34" charset="0"/>
              </a:rPr>
              <a:t>omoćni radnici</a:t>
            </a:r>
          </a:p>
          <a:p>
            <a:pPr lvl="0"/>
            <a:endParaRPr lang="hr-HR" sz="1600" dirty="0" smtClean="0">
              <a:latin typeface="Segoe UI" pitchFamily="34" charset="0"/>
              <a:ea typeface="Segoe UI" pitchFamily="34" charset="0"/>
              <a:cs typeface="Segoe UI" pitchFamily="34" charset="0"/>
            </a:endParaRPr>
          </a:p>
        </p:txBody>
      </p:sp>
      <p:pic>
        <p:nvPicPr>
          <p:cNvPr id="8195" name="Picture 3" descr="C:\Users\Ivana\Desktop\Af\marketing\article-2047853-0059AA091000044C-592_964x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587" y="3292108"/>
            <a:ext cx="6729413" cy="372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498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18</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272696" y="1158776"/>
            <a:ext cx="856964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U </a:t>
            </a:r>
            <a:r>
              <a:rPr lang="hr-HR" sz="1600" dirty="0">
                <a:latin typeface="Segoe UI" pitchFamily="34" charset="0"/>
                <a:ea typeface="Segoe UI" pitchFamily="34" charset="0"/>
                <a:cs typeface="Segoe UI" pitchFamily="34" charset="0"/>
              </a:rPr>
              <a:t>SAD-u i nekim zemljama koje slijede američku praksu postoje tri načina najma i isplate plaće radnicima, a to su:</a:t>
            </a:r>
            <a:endParaRPr lang="en-GB" sz="1600" dirty="0">
              <a:latin typeface="Segoe UI" pitchFamily="34" charset="0"/>
              <a:ea typeface="Segoe UI" pitchFamily="34" charset="0"/>
              <a:cs typeface="Segoe UI" pitchFamily="34" charset="0"/>
            </a:endParaRPr>
          </a:p>
          <a:p>
            <a:pPr lvl="0"/>
            <a:r>
              <a:rPr lang="en-GB" sz="1600" dirty="0">
                <a:latin typeface="Segoe UI" pitchFamily="34" charset="0"/>
                <a:ea typeface="Segoe UI" pitchFamily="34" charset="0"/>
                <a:cs typeface="Segoe UI" pitchFamily="34" charset="0"/>
              </a:rPr>
              <a:t>	</a:t>
            </a:r>
            <a:endParaRPr lang="hr-HR" sz="1600" dirty="0" smtClean="0">
              <a:latin typeface="Segoe UI" pitchFamily="34" charset="0"/>
              <a:ea typeface="Segoe UI" pitchFamily="34" charset="0"/>
              <a:cs typeface="Segoe UI" pitchFamily="34" charset="0"/>
            </a:endParaRPr>
          </a:p>
          <a:p>
            <a:pPr lvl="0"/>
            <a:r>
              <a:rPr lang="hr-HR" sz="1600" dirty="0" smtClean="0">
                <a:latin typeface="Segoe UI" pitchFamily="34" charset="0"/>
                <a:ea typeface="Segoe UI" pitchFamily="34" charset="0"/>
                <a:cs typeface="Segoe UI" pitchFamily="34" charset="0"/>
              </a:rPr>
              <a:t> • </a:t>
            </a:r>
            <a:r>
              <a:rPr lang="en-GB" sz="1600" dirty="0" smtClean="0">
                <a:latin typeface="Segoe UI" pitchFamily="34" charset="0"/>
                <a:ea typeface="Segoe UI" pitchFamily="34" charset="0"/>
                <a:cs typeface="Segoe UI" pitchFamily="34" charset="0"/>
              </a:rPr>
              <a:t>n</a:t>
            </a:r>
            <a:r>
              <a:rPr lang="hr-HR" sz="1600" dirty="0">
                <a:latin typeface="Segoe UI" pitchFamily="34" charset="0"/>
                <a:ea typeface="Segoe UI" pitchFamily="34" charset="0"/>
                <a:cs typeface="Segoe UI" pitchFamily="34" charset="0"/>
              </a:rPr>
              <a:t>a osnovu kolektivnih ugovora između poduzetnika i sindikata</a:t>
            </a:r>
            <a:endParaRPr lang="en-GB" sz="1600" dirty="0">
              <a:latin typeface="Segoe UI" pitchFamily="34" charset="0"/>
              <a:ea typeface="Segoe UI" pitchFamily="34" charset="0"/>
              <a:cs typeface="Segoe UI" pitchFamily="34" charset="0"/>
            </a:endParaRPr>
          </a:p>
          <a:p>
            <a:pPr lvl="0"/>
            <a:endParaRPr lang="hr-HR" sz="1600" dirty="0" smtClean="0">
              <a:latin typeface="Segoe UI" pitchFamily="34" charset="0"/>
              <a:ea typeface="Segoe UI" pitchFamily="34" charset="0"/>
              <a:cs typeface="Segoe UI" pitchFamily="34" charset="0"/>
            </a:endParaRPr>
          </a:p>
          <a:p>
            <a:pPr lvl="0"/>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 </a:t>
            </a:r>
            <a:r>
              <a:rPr lang="en-GB" sz="1600" dirty="0" smtClean="0">
                <a:latin typeface="Segoe UI" pitchFamily="34" charset="0"/>
                <a:ea typeface="Segoe UI" pitchFamily="34" charset="0"/>
                <a:cs typeface="Segoe UI" pitchFamily="34" charset="0"/>
              </a:rPr>
              <a:t>n</a:t>
            </a:r>
            <a:r>
              <a:rPr lang="hr-HR" sz="1600" dirty="0">
                <a:latin typeface="Segoe UI" pitchFamily="34" charset="0"/>
                <a:ea typeface="Segoe UI" pitchFamily="34" charset="0"/>
                <a:cs typeface="Segoe UI" pitchFamily="34" charset="0"/>
              </a:rPr>
              <a:t>a osnovu ugovora asocijacija tvrtki – izvođača sa radnicima, ali bez učešća sindikata</a:t>
            </a:r>
            <a:endParaRPr lang="en-GB" sz="1600" dirty="0">
              <a:latin typeface="Segoe UI" pitchFamily="34" charset="0"/>
              <a:ea typeface="Segoe UI" pitchFamily="34" charset="0"/>
              <a:cs typeface="Segoe UI" pitchFamily="34" charset="0"/>
            </a:endParaRPr>
          </a:p>
          <a:p>
            <a:pPr lvl="0"/>
            <a:endParaRPr lang="hr-HR" sz="1600" dirty="0" smtClean="0">
              <a:latin typeface="Segoe UI" pitchFamily="34" charset="0"/>
              <a:ea typeface="Segoe UI" pitchFamily="34" charset="0"/>
              <a:cs typeface="Segoe UI" pitchFamily="34" charset="0"/>
            </a:endParaRPr>
          </a:p>
          <a:p>
            <a:pPr lvl="0"/>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 </a:t>
            </a:r>
            <a:r>
              <a:rPr lang="en-GB" sz="1600" dirty="0" smtClean="0">
                <a:latin typeface="Segoe UI" pitchFamily="34" charset="0"/>
                <a:ea typeface="Segoe UI" pitchFamily="34" charset="0"/>
                <a:cs typeface="Segoe UI" pitchFamily="34" charset="0"/>
              </a:rPr>
              <a:t>n</a:t>
            </a:r>
            <a:r>
              <a:rPr lang="hr-HR" sz="1600" dirty="0">
                <a:latin typeface="Segoe UI" pitchFamily="34" charset="0"/>
                <a:ea typeface="Segoe UI" pitchFamily="34" charset="0"/>
                <a:cs typeface="Segoe UI" pitchFamily="34" charset="0"/>
              </a:rPr>
              <a:t>a osnovu osobnog dogovora privatnog poduzetnika i radnika bez pisanog dokumenta</a:t>
            </a:r>
            <a:endParaRPr lang="en-GB"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9.2 Načini plaćanja radnika</a:t>
            </a:r>
            <a:endParaRPr lang="hr-HR" sz="3200" dirty="0">
              <a:latin typeface="Century Gothic" pitchFamily="34" charset="0"/>
            </a:endParaRPr>
          </a:p>
        </p:txBody>
      </p:sp>
      <p:pic>
        <p:nvPicPr>
          <p:cNvPr id="13314" name="Picture 2" descr="C:\Users\Ivana\Desktop\Af\marketing\work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83844"/>
            <a:ext cx="9115040" cy="382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872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19</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221443" y="1052736"/>
            <a:ext cx="881505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dirty="0" smtClean="0">
                <a:latin typeface="Segoe UI" pitchFamily="34" charset="0"/>
                <a:ea typeface="Segoe UI" pitchFamily="34" charset="0"/>
                <a:cs typeface="Segoe UI" pitchFamily="34" charset="0"/>
              </a:rPr>
              <a:t>Velike </a:t>
            </a:r>
            <a:r>
              <a:rPr lang="hr-HR" sz="1600" dirty="0">
                <a:latin typeface="Segoe UI" pitchFamily="34" charset="0"/>
                <a:ea typeface="Segoe UI" pitchFamily="34" charset="0"/>
                <a:cs typeface="Segoe UI" pitchFamily="34" charset="0"/>
              </a:rPr>
              <a:t>građevinske tvrtke u razvijenim zemljama dio svojih kapaciteta često koriste </a:t>
            </a:r>
            <a:r>
              <a:rPr lang="hr-HR" sz="1600" dirty="0" smtClean="0">
                <a:latin typeface="Segoe UI" pitchFamily="34" charset="0"/>
                <a:ea typeface="Segoe UI" pitchFamily="34" charset="0"/>
                <a:cs typeface="Segoe UI" pitchFamily="34" charset="0"/>
              </a:rPr>
              <a:t>za </a:t>
            </a:r>
            <a:r>
              <a:rPr lang="hr-HR" sz="1600" dirty="0">
                <a:latin typeface="Segoe UI" pitchFamily="34" charset="0"/>
                <a:ea typeface="Segoe UI" pitchFamily="34" charset="0"/>
                <a:cs typeface="Segoe UI" pitchFamily="34" charset="0"/>
              </a:rPr>
              <a:t>izvođenje radova i pružanje usluga u drugim zemljama, naročito zemljama tzv. trećeg svijeta – zemljema u razvoju. </a:t>
            </a:r>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U </a:t>
            </a:r>
            <a:r>
              <a:rPr lang="hr-HR" sz="1600" dirty="0">
                <a:latin typeface="Segoe UI" pitchFamily="34" charset="0"/>
                <a:ea typeface="Segoe UI" pitchFamily="34" charset="0"/>
                <a:cs typeface="Segoe UI" pitchFamily="34" charset="0"/>
              </a:rPr>
              <a:t>takvim uvjetima dolazi do bitnih transformacija postojećih organizacijskih formi upravljanja radi prilagođavanja lokalnim uvjetima poslovanja.</a:t>
            </a:r>
            <a:endParaRPr lang="en-GB" sz="1600" dirty="0">
              <a:latin typeface="Segoe UI" pitchFamily="34" charset="0"/>
              <a:ea typeface="Segoe UI" pitchFamily="34" charset="0"/>
              <a:cs typeface="Segoe UI" pitchFamily="34" charset="0"/>
            </a:endParaRPr>
          </a:p>
          <a:p>
            <a:r>
              <a:rPr lang="en-GB" sz="1600" dirty="0">
                <a:latin typeface="Segoe UI" pitchFamily="34" charset="0"/>
                <a:ea typeface="Segoe UI" pitchFamily="34" charset="0"/>
                <a:cs typeface="Segoe UI" pitchFamily="34" charset="0"/>
              </a:rPr>
              <a:t>	</a:t>
            </a:r>
          </a:p>
          <a:p>
            <a:r>
              <a:rPr lang="hr-HR" sz="1600" dirty="0" smtClean="0">
                <a:latin typeface="Segoe UI" pitchFamily="34" charset="0"/>
                <a:ea typeface="Segoe UI" pitchFamily="34" charset="0"/>
                <a:cs typeface="Segoe UI" pitchFamily="34" charset="0"/>
              </a:rPr>
              <a:t>Organizacijska </a:t>
            </a:r>
            <a:r>
              <a:rPr lang="hr-HR" sz="1600" dirty="0">
                <a:latin typeface="Segoe UI" pitchFamily="34" charset="0"/>
                <a:ea typeface="Segoe UI" pitchFamily="34" charset="0"/>
                <a:cs typeface="Segoe UI" pitchFamily="34" charset="0"/>
              </a:rPr>
              <a:t>forma izgradnje tipa „</a:t>
            </a:r>
            <a:r>
              <a:rPr lang="hr-HR" sz="1600" u="sng" dirty="0">
                <a:latin typeface="Segoe UI" pitchFamily="34" charset="0"/>
                <a:ea typeface="Segoe UI" pitchFamily="34" charset="0"/>
                <a:cs typeface="Segoe UI" pitchFamily="34" charset="0"/>
              </a:rPr>
              <a:t>build and operate</a:t>
            </a:r>
            <a:r>
              <a:rPr lang="hr-HR" sz="1600" dirty="0">
                <a:latin typeface="Segoe UI" pitchFamily="34" charset="0"/>
                <a:ea typeface="Segoe UI" pitchFamily="34" charset="0"/>
                <a:cs typeface="Segoe UI" pitchFamily="34" charset="0"/>
              </a:rPr>
              <a:t>“ -financiranje izgradnje objekta ostvaruje izvođačka građevinska organizacija, tj građevinska </a:t>
            </a:r>
            <a:r>
              <a:rPr lang="hr-HR" sz="1600" dirty="0" smtClean="0">
                <a:latin typeface="Segoe UI" pitchFamily="34" charset="0"/>
                <a:ea typeface="Segoe UI" pitchFamily="34" charset="0"/>
                <a:cs typeface="Segoe UI" pitchFamily="34" charset="0"/>
              </a:rPr>
              <a:t>tvrtka koja </a:t>
            </a:r>
            <a:r>
              <a:rPr lang="hr-HR" sz="1600" dirty="0">
                <a:latin typeface="Segoe UI" pitchFamily="34" charset="0"/>
                <a:ea typeface="Segoe UI" pitchFamily="34" charset="0"/>
                <a:cs typeface="Segoe UI" pitchFamily="34" charset="0"/>
              </a:rPr>
              <a:t>zatim vraća uložena sredstva putem naplata od budućih potrošača ili korisnika građevinskih </a:t>
            </a:r>
            <a:r>
              <a:rPr lang="hr-HR" sz="1600" dirty="0" smtClean="0">
                <a:latin typeface="Segoe UI" pitchFamily="34" charset="0"/>
                <a:ea typeface="Segoe UI" pitchFamily="34" charset="0"/>
                <a:cs typeface="Segoe UI" pitchFamily="34" charset="0"/>
              </a:rPr>
              <a:t>proizvoda, </a:t>
            </a:r>
            <a:r>
              <a:rPr lang="hr-HR" sz="1600" dirty="0">
                <a:latin typeface="Segoe UI" pitchFamily="34" charset="0"/>
                <a:ea typeface="Segoe UI" pitchFamily="34" charset="0"/>
                <a:cs typeface="Segoe UI" pitchFamily="34" charset="0"/>
              </a:rPr>
              <a:t>točnije </a:t>
            </a:r>
            <a:r>
              <a:rPr lang="hr-HR" sz="1600" dirty="0" smtClean="0">
                <a:latin typeface="Segoe UI" pitchFamily="34" charset="0"/>
                <a:ea typeface="Segoe UI" pitchFamily="34" charset="0"/>
                <a:cs typeface="Segoe UI" pitchFamily="34" charset="0"/>
              </a:rPr>
              <a:t>objekata.</a:t>
            </a:r>
            <a:endParaRPr lang="hr-HR" sz="1600" dirty="0">
              <a:latin typeface="Segoe UI" pitchFamily="34" charset="0"/>
              <a:ea typeface="Segoe UI" pitchFamily="34" charset="0"/>
              <a:cs typeface="Segoe UI" pitchFamily="34" charset="0"/>
            </a:endParaRPr>
          </a:p>
          <a:p>
            <a:endParaRPr lang="hr-HR" sz="1600" dirty="0" smtClean="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K</a:t>
            </a:r>
            <a:r>
              <a:rPr lang="hr-HR" sz="1600" dirty="0" smtClean="0">
                <a:latin typeface="Segoe UI" pitchFamily="34" charset="0"/>
                <a:ea typeface="Segoe UI" pitchFamily="34" charset="0"/>
                <a:cs typeface="Segoe UI" pitchFamily="34" charset="0"/>
              </a:rPr>
              <a:t>oncesije </a:t>
            </a:r>
            <a:r>
              <a:rPr lang="hr-HR" sz="1600" dirty="0">
                <a:latin typeface="Segoe UI" pitchFamily="34" charset="0"/>
                <a:ea typeface="Segoe UI" pitchFamily="34" charset="0"/>
                <a:cs typeface="Segoe UI" pitchFamily="34" charset="0"/>
              </a:rPr>
              <a:t>omogućavaju razvoj infrastrukture ubrzanim </a:t>
            </a:r>
            <a:r>
              <a:rPr lang="hr-HR" sz="1600" dirty="0" smtClean="0">
                <a:latin typeface="Segoe UI" pitchFamily="34" charset="0"/>
                <a:ea typeface="Segoe UI" pitchFamily="34" charset="0"/>
                <a:cs typeface="Segoe UI" pitchFamily="34" charset="0"/>
              </a:rPr>
              <a:t>tempom.</a:t>
            </a:r>
            <a:endParaRPr lang="en-GB"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9.3 Koncesije</a:t>
            </a:r>
            <a:endParaRPr lang="hr-HR" sz="3200" dirty="0">
              <a:latin typeface="Century Gothic" pitchFamily="34" charset="0"/>
            </a:endParaRPr>
          </a:p>
        </p:txBody>
      </p:sp>
      <p:pic>
        <p:nvPicPr>
          <p:cNvPr id="9219" name="Picture 3" descr="C:\Users\Ivana\Desktop\Af\marketing\How To Build And Operate a Content Marketing Machine.jpg"/>
          <p:cNvPicPr>
            <a:picLocks noChangeAspect="1" noChangeArrowheads="1"/>
          </p:cNvPicPr>
          <p:nvPr/>
        </p:nvPicPr>
        <p:blipFill rotWithShape="1">
          <a:blip r:embed="rId3">
            <a:extLst>
              <a:ext uri="{28A0092B-C50C-407E-A947-70E740481C1C}">
                <a14:useLocalDpi xmlns:a14="http://schemas.microsoft.com/office/drawing/2010/main" val="0"/>
              </a:ext>
            </a:extLst>
          </a:blip>
          <a:srcRect t="40702"/>
          <a:stretch/>
        </p:blipFill>
        <p:spPr bwMode="auto">
          <a:xfrm>
            <a:off x="-108520" y="4917173"/>
            <a:ext cx="6754633" cy="19626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Ivana\Desktop\Af\marketing\images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3" y="4910798"/>
            <a:ext cx="2507760" cy="194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50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0A29FBCC-685C-4A17-8B4E-F2E88BC6A3C9}" type="slidenum">
              <a:rPr lang="en-US" smtClean="0">
                <a:latin typeface="Segoe UI" pitchFamily="34" charset="0"/>
                <a:cs typeface="Segoe UI" pitchFamily="34" charset="0"/>
              </a:rPr>
              <a:pPr eaLnBrk="1" fontAlgn="base" hangingPunct="1">
                <a:spcBef>
                  <a:spcPct val="0"/>
                </a:spcBef>
                <a:spcAft>
                  <a:spcPct val="0"/>
                </a:spcAft>
              </a:pPr>
              <a:t>2</a:t>
            </a:fld>
            <a:endParaRPr lang="en-US" smtClean="0">
              <a:latin typeface="Segoe UI" pitchFamily="34" charset="0"/>
              <a:cs typeface="Segoe UI" pitchFamily="34" charset="0"/>
            </a:endParaRPr>
          </a:p>
        </p:txBody>
      </p:sp>
      <p:sp>
        <p:nvSpPr>
          <p:cNvPr id="5123" name="Rectangle 1"/>
          <p:cNvSpPr>
            <a:spLocks noChangeArrowheads="1"/>
          </p:cNvSpPr>
          <p:nvPr/>
        </p:nvSpPr>
        <p:spPr bwMode="auto">
          <a:xfrm>
            <a:off x="217171" y="1001633"/>
            <a:ext cx="8497888"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hr-HR" sz="1600" b="1" dirty="0" smtClean="0">
                <a:latin typeface="+mj-lt"/>
              </a:rPr>
              <a:t>1.	UVOD</a:t>
            </a:r>
          </a:p>
          <a:p>
            <a:r>
              <a:rPr lang="hr-HR" sz="1600" b="1" dirty="0" smtClean="0">
                <a:latin typeface="+mj-lt"/>
              </a:rPr>
              <a:t>2.	STRATEGIJA</a:t>
            </a:r>
          </a:p>
          <a:p>
            <a:r>
              <a:rPr lang="hr-HR" sz="1600" dirty="0" smtClean="0">
                <a:latin typeface="+mj-lt"/>
              </a:rPr>
              <a:t>	2.1 Analiza tržišta</a:t>
            </a:r>
          </a:p>
          <a:p>
            <a:r>
              <a:rPr lang="hr-HR" sz="1600" dirty="0" smtClean="0">
                <a:latin typeface="+mj-lt"/>
              </a:rPr>
              <a:t>	2.2 Jake strane i slabosti tvrtke</a:t>
            </a:r>
          </a:p>
          <a:p>
            <a:r>
              <a:rPr lang="hr-HR" sz="1600" b="1" dirty="0" smtClean="0">
                <a:latin typeface="+mj-lt"/>
              </a:rPr>
              <a:t>3. 	SISTEM MARKETING PLANIRANJA U 10 FAZA</a:t>
            </a:r>
          </a:p>
          <a:p>
            <a:r>
              <a:rPr lang="hr-HR" sz="1600" b="1" dirty="0" smtClean="0">
                <a:latin typeface="+mj-lt"/>
              </a:rPr>
              <a:t>4. 	MARKETING I GLOBLNO PLANIRANJE</a:t>
            </a:r>
          </a:p>
          <a:p>
            <a:r>
              <a:rPr lang="hr-HR" sz="1600" dirty="0" smtClean="0">
                <a:latin typeface="+mj-lt"/>
              </a:rPr>
              <a:t>	4.1 Organizacija planiranja</a:t>
            </a:r>
          </a:p>
          <a:p>
            <a:r>
              <a:rPr lang="hr-HR" sz="1600" dirty="0" smtClean="0">
                <a:latin typeface="+mj-lt"/>
              </a:rPr>
              <a:t>	4.2 Planiranje i veličina tvrtke</a:t>
            </a:r>
          </a:p>
          <a:p>
            <a:r>
              <a:rPr lang="hr-HR" sz="1600" dirty="0" smtClean="0">
                <a:latin typeface="+mj-lt"/>
              </a:rPr>
              <a:t>	4.3 Globalno planiranje</a:t>
            </a:r>
          </a:p>
          <a:p>
            <a:r>
              <a:rPr lang="hr-HR" sz="1600" dirty="0" smtClean="0">
                <a:latin typeface="+mj-lt"/>
              </a:rPr>
              <a:t>	4.4 Objektivnost u planiranju</a:t>
            </a:r>
          </a:p>
          <a:p>
            <a:r>
              <a:rPr lang="hr-HR" sz="1600" b="1" dirty="0" smtClean="0">
                <a:latin typeface="+mj-lt"/>
              </a:rPr>
              <a:t>5. 	SPECIFIČNA PITANJA MARKETINGA</a:t>
            </a:r>
          </a:p>
          <a:p>
            <a:r>
              <a:rPr lang="hr-HR" sz="1600" b="1" dirty="0" smtClean="0">
                <a:latin typeface="+mj-lt"/>
              </a:rPr>
              <a:t>6. 	ISTRAŽIVANJE TRŽIŠTA I INFORMACIJSKI SISTEM</a:t>
            </a:r>
          </a:p>
          <a:p>
            <a:r>
              <a:rPr lang="hr-HR" sz="1600" b="1" dirty="0" smtClean="0">
                <a:latin typeface="+mj-lt"/>
              </a:rPr>
              <a:t>7. 	PROGNOZA</a:t>
            </a:r>
          </a:p>
          <a:p>
            <a:r>
              <a:rPr lang="hr-HR" sz="1600" b="1" dirty="0" smtClean="0">
                <a:latin typeface="+mj-lt"/>
              </a:rPr>
              <a:t>8.	FORMIRANJE CIJENA U GRAĐEVINARSTVU</a:t>
            </a:r>
          </a:p>
          <a:p>
            <a:r>
              <a:rPr lang="hr-HR" sz="1600" dirty="0">
                <a:latin typeface="+mj-lt"/>
              </a:rPr>
              <a:t>	</a:t>
            </a:r>
            <a:r>
              <a:rPr lang="hr-HR" sz="1600" dirty="0" smtClean="0">
                <a:latin typeface="+mj-lt"/>
              </a:rPr>
              <a:t>8.1 Rješavanje nesporazuma po ugovorima</a:t>
            </a:r>
          </a:p>
          <a:p>
            <a:r>
              <a:rPr lang="hr-HR" sz="1600" dirty="0">
                <a:latin typeface="+mj-lt"/>
              </a:rPr>
              <a:t>	</a:t>
            </a:r>
            <a:r>
              <a:rPr lang="hr-HR" sz="1600" dirty="0" smtClean="0">
                <a:latin typeface="+mj-lt"/>
              </a:rPr>
              <a:t>8.2 Normativna osnova predračuna</a:t>
            </a:r>
          </a:p>
          <a:p>
            <a:r>
              <a:rPr lang="hr-HR" sz="1600" b="1" dirty="0" smtClean="0">
                <a:latin typeface="+mj-lt"/>
              </a:rPr>
              <a:t>9.	PRODUKTIVNOST RADA I PLAĆA RADNIKA</a:t>
            </a:r>
          </a:p>
          <a:p>
            <a:r>
              <a:rPr lang="hr-HR" sz="1600" dirty="0" smtClean="0">
                <a:latin typeface="+mj-lt"/>
              </a:rPr>
              <a:t>	9.1 Produktivnost rada</a:t>
            </a:r>
          </a:p>
          <a:p>
            <a:r>
              <a:rPr lang="hr-HR" sz="1600" dirty="0">
                <a:latin typeface="+mj-lt"/>
              </a:rPr>
              <a:t>	</a:t>
            </a:r>
            <a:r>
              <a:rPr lang="hr-HR" sz="1600" dirty="0" smtClean="0">
                <a:latin typeface="+mj-lt"/>
              </a:rPr>
              <a:t>9.2 Načini i plaćanja rada</a:t>
            </a:r>
          </a:p>
          <a:p>
            <a:r>
              <a:rPr lang="hr-HR" sz="1600" dirty="0">
                <a:latin typeface="+mj-lt"/>
              </a:rPr>
              <a:t>	</a:t>
            </a:r>
            <a:r>
              <a:rPr lang="hr-HR" sz="1600" dirty="0" smtClean="0">
                <a:latin typeface="+mj-lt"/>
              </a:rPr>
              <a:t>9.3 Koncesije</a:t>
            </a:r>
          </a:p>
          <a:p>
            <a:pPr marL="342900" indent="-342900">
              <a:buAutoNum type="arabicPeriod" startAt="10"/>
            </a:pPr>
            <a:r>
              <a:rPr lang="hr-HR" sz="1600" b="1" dirty="0" smtClean="0">
                <a:latin typeface="+mj-lt"/>
              </a:rPr>
              <a:t>  	GRAĐEVINSKI RADOVI U INOZEMSTVU</a:t>
            </a:r>
          </a:p>
          <a:p>
            <a:r>
              <a:rPr lang="hr-HR" sz="1600" b="1" dirty="0" smtClean="0">
                <a:latin typeface="+mj-lt"/>
              </a:rPr>
              <a:t>11. 	PRIMJER</a:t>
            </a:r>
          </a:p>
          <a:p>
            <a:r>
              <a:rPr lang="hr-HR" sz="1600" dirty="0">
                <a:latin typeface="+mj-lt"/>
              </a:rPr>
              <a:t> </a:t>
            </a:r>
          </a:p>
          <a:p>
            <a:endParaRPr lang="hr-HR" sz="1600" dirty="0">
              <a:latin typeface="Segoe UI" pitchFamily="34" charset="0"/>
              <a:cs typeface="Segoe UI" pitchFamily="34" charset="0"/>
            </a:endParaRPr>
          </a:p>
          <a:p>
            <a:endParaRPr lang="hr-HR" sz="1600" dirty="0">
              <a:latin typeface="Segoe UI" pitchFamily="34" charset="0"/>
              <a:cs typeface="Segoe UI" pitchFamily="34" charset="0"/>
            </a:endParaRPr>
          </a:p>
          <a:p>
            <a:endParaRPr lang="hr-HR" sz="1600" dirty="0">
              <a:latin typeface="Century Gothic" pitchFamily="34" charset="0"/>
            </a:endParaRPr>
          </a:p>
          <a:p>
            <a:endParaRPr lang="hr-HR" sz="1600" dirty="0">
              <a:latin typeface="Century Gothic" pitchFamily="34" charset="0"/>
            </a:endParaRPr>
          </a:p>
        </p:txBody>
      </p:sp>
      <p:sp>
        <p:nvSpPr>
          <p:cNvPr id="5124" name="Rectangle 7"/>
          <p:cNvSpPr>
            <a:spLocks noChangeArrowheads="1"/>
          </p:cNvSpPr>
          <p:nvPr/>
        </p:nvSpPr>
        <p:spPr bwMode="auto">
          <a:xfrm>
            <a:off x="250825" y="188913"/>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r-HR" sz="2800" dirty="0" smtClean="0">
                <a:latin typeface="Century Gothic" pitchFamily="34" charset="0"/>
                <a:cs typeface="Segoe UI" pitchFamily="34" charset="0"/>
              </a:rPr>
              <a:t>SADRŽAJ</a:t>
            </a:r>
            <a:endParaRPr lang="hr-HR" sz="2800" dirty="0">
              <a:latin typeface="Century Gothic"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Users\Ivana\Desktop\Af\marketing\eVolo04-Architecture-Magaz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049" y="1032576"/>
            <a:ext cx="4272951" cy="2727567"/>
          </a:xfrm>
          <a:prstGeom prst="rect">
            <a:avLst/>
          </a:prstGeom>
          <a:noFill/>
          <a:extLst>
            <a:ext uri="{909E8E84-426E-40DD-AFC4-6F175D3DCCD1}">
              <a14:hiddenFill xmlns:a14="http://schemas.microsoft.com/office/drawing/2010/main">
                <a:solidFill>
                  <a:srgbClr val="FFFFFF"/>
                </a:solidFill>
              </a14:hiddenFill>
            </a:ext>
          </a:extLst>
        </p:spPr>
      </p:pic>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20</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250825" y="980728"/>
            <a:ext cx="8569648" cy="79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Vlasničke </a:t>
            </a:r>
            <a:r>
              <a:rPr lang="hr-HR" sz="1600" b="1" dirty="0">
                <a:latin typeface="Segoe UI" pitchFamily="34" charset="0"/>
                <a:ea typeface="Segoe UI" pitchFamily="34" charset="0"/>
                <a:cs typeface="Segoe UI" pitchFamily="34" charset="0"/>
              </a:rPr>
              <a:t>prednosti</a:t>
            </a:r>
            <a:endParaRPr lang="en-GB" sz="1600" b="1" dirty="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 </a:t>
            </a:r>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Tvrtka </a:t>
            </a:r>
            <a:r>
              <a:rPr lang="hr-HR" sz="1600" dirty="0">
                <a:latin typeface="Segoe UI" pitchFamily="34" charset="0"/>
                <a:ea typeface="Segoe UI" pitchFamily="34" charset="0"/>
                <a:cs typeface="Segoe UI" pitchFamily="34" charset="0"/>
              </a:rPr>
              <a:t>treba imati konkurentske ili vlasničke </a:t>
            </a:r>
            <a:endParaRPr lang="hr-HR" sz="1600" dirty="0" smtClean="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prednosti </a:t>
            </a:r>
            <a:r>
              <a:rPr lang="hr-HR" sz="1600" dirty="0">
                <a:latin typeface="Segoe UI" pitchFamily="34" charset="0"/>
                <a:ea typeface="Segoe UI" pitchFamily="34" charset="0"/>
                <a:cs typeface="Segoe UI" pitchFamily="34" charset="0"/>
              </a:rPr>
              <a:t>u odnosu na tvrtke zemlje domaćina, </a:t>
            </a:r>
            <a:endParaRPr lang="hr-HR" sz="1600" dirty="0" smtClean="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kao </a:t>
            </a:r>
            <a:r>
              <a:rPr lang="hr-HR" sz="1600" dirty="0">
                <a:latin typeface="Segoe UI" pitchFamily="34" charset="0"/>
                <a:ea typeface="Segoe UI" pitchFamily="34" charset="0"/>
                <a:cs typeface="Segoe UI" pitchFamily="34" charset="0"/>
              </a:rPr>
              <a:t>i u odnosu na tvrtke drugih zemalja.</a:t>
            </a:r>
            <a:endParaRPr lang="en-GB" sz="1600" dirty="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Vlasnič</a:t>
            </a:r>
            <a:r>
              <a:rPr lang="en-GB" sz="1600" dirty="0">
                <a:latin typeface="Segoe UI" pitchFamily="34" charset="0"/>
                <a:ea typeface="Segoe UI" pitchFamily="34" charset="0"/>
                <a:cs typeface="Segoe UI" pitchFamily="34" charset="0"/>
              </a:rPr>
              <a:t>k</a:t>
            </a:r>
            <a:r>
              <a:rPr lang="hr-HR" sz="1600" dirty="0">
                <a:latin typeface="Segoe UI" pitchFamily="34" charset="0"/>
                <a:ea typeface="Segoe UI" pitchFamily="34" charset="0"/>
                <a:cs typeface="Segoe UI" pitchFamily="34" charset="0"/>
              </a:rPr>
              <a:t>e prednosti mogu potjecati iz:</a:t>
            </a:r>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specifičnhi faktora </a:t>
            </a:r>
            <a:r>
              <a:rPr lang="hr-HR" sz="1600" dirty="0">
                <a:latin typeface="Segoe UI" pitchFamily="34" charset="0"/>
                <a:ea typeface="Segoe UI" pitchFamily="34" charset="0"/>
                <a:cs typeface="Segoe UI" pitchFamily="34" charset="0"/>
              </a:rPr>
              <a:t>koji se odnose na tvrtku</a:t>
            </a:r>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specifičnih faktora </a:t>
            </a:r>
            <a:r>
              <a:rPr lang="hr-HR" sz="1600" dirty="0">
                <a:latin typeface="Segoe UI" pitchFamily="34" charset="0"/>
                <a:ea typeface="Segoe UI" pitchFamily="34" charset="0"/>
                <a:cs typeface="Segoe UI" pitchFamily="34" charset="0"/>
              </a:rPr>
              <a:t>koji se odnose n</a:t>
            </a:r>
            <a:r>
              <a:rPr lang="en-GB" sz="1600" dirty="0">
                <a:latin typeface="Segoe UI" pitchFamily="34" charset="0"/>
                <a:ea typeface="Segoe UI" pitchFamily="34" charset="0"/>
                <a:cs typeface="Segoe UI" pitchFamily="34" charset="0"/>
              </a:rPr>
              <a:t>a </a:t>
            </a:r>
            <a:r>
              <a:rPr lang="hr-HR" sz="1600" dirty="0">
                <a:latin typeface="Segoe UI" pitchFamily="34" charset="0"/>
                <a:ea typeface="Segoe UI" pitchFamily="34" charset="0"/>
                <a:cs typeface="Segoe UI" pitchFamily="34" charset="0"/>
              </a:rPr>
              <a:t>proizvodnju</a:t>
            </a:r>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specifičnih faktora </a:t>
            </a:r>
            <a:r>
              <a:rPr lang="hr-HR" sz="1600" dirty="0">
                <a:latin typeface="Segoe UI" pitchFamily="34" charset="0"/>
                <a:ea typeface="Segoe UI" pitchFamily="34" charset="0"/>
                <a:cs typeface="Segoe UI" pitchFamily="34" charset="0"/>
              </a:rPr>
              <a:t>koji se odnose na zemlju</a:t>
            </a:r>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r>
              <a:rPr lang="hr-HR" sz="1600" b="1" dirty="0" smtClean="0">
                <a:latin typeface="Segoe UI" pitchFamily="34" charset="0"/>
                <a:ea typeface="Segoe UI" pitchFamily="34" charset="0"/>
                <a:cs typeface="Segoe UI" pitchFamily="34" charset="0"/>
              </a:rPr>
              <a:t>Prednosti </a:t>
            </a:r>
            <a:r>
              <a:rPr lang="hr-HR" sz="1600" b="1" dirty="0">
                <a:latin typeface="Segoe UI" pitchFamily="34" charset="0"/>
                <a:ea typeface="Segoe UI" pitchFamily="34" charset="0"/>
                <a:cs typeface="Segoe UI" pitchFamily="34" charset="0"/>
              </a:rPr>
              <a:t>lokacije</a:t>
            </a:r>
            <a:endParaRPr lang="en-GB" sz="1600" b="1" dirty="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 </a:t>
            </a:r>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Za </a:t>
            </a:r>
            <a:r>
              <a:rPr lang="hr-HR" sz="1600" dirty="0">
                <a:latin typeface="Segoe UI" pitchFamily="34" charset="0"/>
                <a:ea typeface="Segoe UI" pitchFamily="34" charset="0"/>
                <a:cs typeface="Segoe UI" pitchFamily="34" charset="0"/>
              </a:rPr>
              <a:t>tvrtke je korisnije da </a:t>
            </a:r>
            <a:r>
              <a:rPr lang="hr-HR" sz="1600" dirty="0" smtClean="0">
                <a:latin typeface="Segoe UI" pitchFamily="34" charset="0"/>
                <a:ea typeface="Segoe UI" pitchFamily="34" charset="0"/>
                <a:cs typeface="Segoe UI" pitchFamily="34" charset="0"/>
              </a:rPr>
              <a:t>preuzimu </a:t>
            </a:r>
            <a:r>
              <a:rPr lang="hr-HR" sz="1600" dirty="0">
                <a:latin typeface="Segoe UI" pitchFamily="34" charset="0"/>
                <a:ea typeface="Segoe UI" pitchFamily="34" charset="0"/>
                <a:cs typeface="Segoe UI" pitchFamily="34" charset="0"/>
              </a:rPr>
              <a:t>proizvodnju van granica svoje zemlje</a:t>
            </a:r>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Na </a:t>
            </a:r>
            <a:r>
              <a:rPr lang="hr-HR" sz="1600" dirty="0">
                <a:latin typeface="Segoe UI" pitchFamily="34" charset="0"/>
                <a:ea typeface="Segoe UI" pitchFamily="34" charset="0"/>
                <a:cs typeface="Segoe UI" pitchFamily="34" charset="0"/>
              </a:rPr>
              <a:t>odluku gdje treba proizvoditi utječe mnogo </a:t>
            </a:r>
            <a:r>
              <a:rPr lang="hr-HR" sz="1600" dirty="0" smtClean="0">
                <a:latin typeface="Segoe UI" pitchFamily="34" charset="0"/>
                <a:ea typeface="Segoe UI" pitchFamily="34" charset="0"/>
                <a:cs typeface="Segoe UI" pitchFamily="34" charset="0"/>
              </a:rPr>
              <a:t>faktora, npr: </a:t>
            </a:r>
            <a:r>
              <a:rPr lang="hr-HR" sz="1600" dirty="0">
                <a:latin typeface="Segoe UI" pitchFamily="34" charset="0"/>
                <a:ea typeface="Segoe UI" pitchFamily="34" charset="0"/>
                <a:cs typeface="Segoe UI" pitchFamily="34" charset="0"/>
              </a:rPr>
              <a:t>raspoloživost prirodnih resursa, političko, pravno i socijalno okruženje, tvrtka će izabrati lokacije u onim zemljama koje nude najpovoljniju kombinaciju prednosti lokacije i vlasničkih prednosti.</a:t>
            </a:r>
            <a:endParaRPr lang="en-GB" sz="1600" dirty="0">
              <a:latin typeface="Segoe UI" pitchFamily="34" charset="0"/>
              <a:ea typeface="Segoe UI" pitchFamily="34" charset="0"/>
              <a:cs typeface="Segoe UI" pitchFamily="34" charset="0"/>
            </a:endParaRPr>
          </a:p>
          <a:p>
            <a:endParaRPr lang="en-GB" sz="1600" b="1" dirty="0">
              <a:latin typeface="Segoe UI" pitchFamily="34" charset="0"/>
              <a:ea typeface="Segoe UI" pitchFamily="34" charset="0"/>
              <a:cs typeface="Segoe UI" pitchFamily="34" charset="0"/>
            </a:endParaRPr>
          </a:p>
          <a:p>
            <a:r>
              <a:rPr lang="hr-HR" sz="1600" b="1" dirty="0" smtClean="0">
                <a:latin typeface="Segoe UI" pitchFamily="34" charset="0"/>
                <a:ea typeface="Segoe UI" pitchFamily="34" charset="0"/>
                <a:cs typeface="Segoe UI" pitchFamily="34" charset="0"/>
              </a:rPr>
              <a:t>Osoblje </a:t>
            </a:r>
            <a:r>
              <a:rPr lang="hr-HR" sz="1600" b="1" dirty="0">
                <a:latin typeface="Segoe UI" pitchFamily="34" charset="0"/>
                <a:ea typeface="Segoe UI" pitchFamily="34" charset="0"/>
                <a:cs typeface="Segoe UI" pitchFamily="34" charset="0"/>
              </a:rPr>
              <a:t>za rad u inozemstvu</a:t>
            </a:r>
            <a:endParaRPr lang="en-GB" sz="1600" b="1" dirty="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 </a:t>
            </a:r>
            <a:endParaRPr lang="en-GB"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Građevinska </a:t>
            </a:r>
            <a:r>
              <a:rPr lang="hr-HR" sz="1600" dirty="0">
                <a:latin typeface="Segoe UI" pitchFamily="34" charset="0"/>
                <a:ea typeface="Segoe UI" pitchFamily="34" charset="0"/>
                <a:cs typeface="Segoe UI" pitchFamily="34" charset="0"/>
              </a:rPr>
              <a:t>tvrtka za uspješan rad u inozemstvu treba imati sposobne </a:t>
            </a:r>
            <a:r>
              <a:rPr lang="hr-HR" sz="1600" dirty="0" smtClean="0">
                <a:latin typeface="Segoe UI" pitchFamily="34" charset="0"/>
                <a:ea typeface="Segoe UI" pitchFamily="34" charset="0"/>
                <a:cs typeface="Segoe UI" pitchFamily="34" charset="0"/>
              </a:rPr>
              <a:t>managere </a:t>
            </a:r>
            <a:r>
              <a:rPr lang="hr-HR" sz="1600" dirty="0">
                <a:latin typeface="Segoe UI" pitchFamily="34" charset="0"/>
                <a:ea typeface="Segoe UI" pitchFamily="34" charset="0"/>
                <a:cs typeface="Segoe UI" pitchFamily="34" charset="0"/>
              </a:rPr>
              <a:t>koji su u stanju donositi odluke i vući poslovne poteze bez oklijevanja i nepotrebnog traženja savjeta i pomoći glavne uprave u </a:t>
            </a:r>
            <a:r>
              <a:rPr lang="hr-HR" sz="1600" dirty="0" smtClean="0">
                <a:latin typeface="Segoe UI" pitchFamily="34" charset="0"/>
                <a:ea typeface="Segoe UI" pitchFamily="34" charset="0"/>
                <a:cs typeface="Segoe UI" pitchFamily="34" charset="0"/>
              </a:rPr>
              <a:t>zemlji.</a:t>
            </a:r>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endParaRPr lang="en-GB" sz="1600" dirty="0">
              <a:latin typeface="Segoe UI" pitchFamily="34" charset="0"/>
              <a:ea typeface="Segoe UI" pitchFamily="34" charset="0"/>
              <a:cs typeface="Segoe UI" pitchFamily="34" charset="0"/>
            </a:endParaRPr>
          </a:p>
          <a:p>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10. GRAĐEVINSKI RADOVI U INOZEMSTVU</a:t>
            </a:r>
            <a:endParaRPr lang="hr-HR" sz="3200" dirty="0">
              <a:latin typeface="Century Gothic" pitchFamily="34" charset="0"/>
            </a:endParaRPr>
          </a:p>
        </p:txBody>
      </p:sp>
    </p:spTree>
    <p:extLst>
      <p:ext uri="{BB962C8B-B14F-4D97-AF65-F5344CB8AC3E}">
        <p14:creationId xmlns:p14="http://schemas.microsoft.com/office/powerpoint/2010/main" val="2210297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21</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spTree>
    <p:extLst>
      <p:ext uri="{BB962C8B-B14F-4D97-AF65-F5344CB8AC3E}">
        <p14:creationId xmlns:p14="http://schemas.microsoft.com/office/powerpoint/2010/main" val="1684693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22</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18434" name="Picture 2" descr="C:\Users\Ivana\Desktop\Af\marketing\uha\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99414" cy="689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354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23</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19458" name="Picture 2" descr="C:\Users\Ivana\Desktop\Af\marketing\uha\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948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629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24</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20482" name="Picture 2" descr="C:\Users\Ivana\Desktop\Af\marketing\uha\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10548"/>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40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25</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21506" name="Picture 2" descr="C:\Users\Ivana\Desktop\Af\marketing\uha\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317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26</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22530" name="Picture 2" descr="C:\Users\Ivana\Desktop\Af\marketing\uha\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4"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3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27</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23554" name="Picture 2" descr="C:\Users\Ivana\Desktop\Af\marketing\uha\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213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28</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24578" name="Picture 2" descr="C:\Users\Ivana\Desktop\Af\marketing\uha\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914400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10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29</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25602" name="Picture 2" descr="C:\Users\Ivana\Desktop\Af\marketing\uha\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66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Ivana\Desktop\Af\marketing\PN0100101-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213205"/>
            <a:ext cx="5911590" cy="3665186"/>
          </a:xfrm>
          <a:prstGeom prst="rect">
            <a:avLst/>
          </a:prstGeom>
          <a:noFill/>
          <a:extLst>
            <a:ext uri="{909E8E84-426E-40DD-AFC4-6F175D3DCCD1}">
              <a14:hiddenFill xmlns:a14="http://schemas.microsoft.com/office/drawing/2010/main">
                <a:solidFill>
                  <a:srgbClr val="FFFFFF"/>
                </a:solidFill>
              </a14:hiddenFill>
            </a:ext>
          </a:extLst>
        </p:spPr>
      </p:pic>
      <p:sp>
        <p:nvSpPr>
          <p:cNvPr id="5122"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0A29FBCC-685C-4A17-8B4E-F2E88BC6A3C9}" type="slidenum">
              <a:rPr lang="en-US" smtClean="0">
                <a:latin typeface="Segoe UI" pitchFamily="34" charset="0"/>
                <a:cs typeface="Segoe UI" pitchFamily="34" charset="0"/>
              </a:rPr>
              <a:pPr eaLnBrk="1" fontAlgn="base" hangingPunct="1">
                <a:spcBef>
                  <a:spcPct val="0"/>
                </a:spcBef>
                <a:spcAft>
                  <a:spcPct val="0"/>
                </a:spcAft>
              </a:pPr>
              <a:t>3</a:t>
            </a:fld>
            <a:endParaRPr lang="en-US" smtClean="0">
              <a:latin typeface="Segoe UI" pitchFamily="34" charset="0"/>
              <a:cs typeface="Segoe UI" pitchFamily="34" charset="0"/>
            </a:endParaRPr>
          </a:p>
        </p:txBody>
      </p:sp>
      <p:sp>
        <p:nvSpPr>
          <p:cNvPr id="5124" name="Rectangle 7"/>
          <p:cNvSpPr>
            <a:spLocks noChangeArrowheads="1"/>
          </p:cNvSpPr>
          <p:nvPr/>
        </p:nvSpPr>
        <p:spPr bwMode="auto">
          <a:xfrm>
            <a:off x="250825" y="188913"/>
            <a:ext cx="1649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r-HR" sz="2800" dirty="0">
                <a:latin typeface="Century Gothic" pitchFamily="34" charset="0"/>
                <a:cs typeface="Segoe UI" pitchFamily="34" charset="0"/>
              </a:rPr>
              <a:t>1. </a:t>
            </a:r>
            <a:r>
              <a:rPr lang="hr-HR" sz="2800" dirty="0" smtClean="0">
                <a:latin typeface="Century Gothic" pitchFamily="34" charset="0"/>
                <a:cs typeface="Segoe UI" pitchFamily="34" charset="0"/>
              </a:rPr>
              <a:t>UVOD</a:t>
            </a:r>
            <a:endParaRPr lang="hr-HR" sz="2800" dirty="0">
              <a:latin typeface="Century Gothic" pitchFamily="34" charset="0"/>
              <a:cs typeface="Segoe UI" pitchFamily="34" charset="0"/>
            </a:endParaRPr>
          </a:p>
        </p:txBody>
      </p:sp>
      <p:sp>
        <p:nvSpPr>
          <p:cNvPr id="5123" name="Rectangle 1"/>
          <p:cNvSpPr>
            <a:spLocks noChangeArrowheads="1"/>
          </p:cNvSpPr>
          <p:nvPr/>
        </p:nvSpPr>
        <p:spPr bwMode="auto">
          <a:xfrm>
            <a:off x="238565" y="759772"/>
            <a:ext cx="640871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hr-HR" sz="1600" b="1" dirty="0" smtClean="0">
                <a:latin typeface="Segoe UI" pitchFamily="34" charset="0"/>
                <a:ea typeface="Segoe UI" pitchFamily="34" charset="0"/>
                <a:cs typeface="Segoe UI" pitchFamily="34" charset="0"/>
              </a:rPr>
              <a:t>Marketing </a:t>
            </a:r>
            <a:r>
              <a:rPr lang="hr-HR" sz="1600" b="1" dirty="0">
                <a:latin typeface="Segoe UI" pitchFamily="34" charset="0"/>
                <a:ea typeface="Segoe UI" pitchFamily="34" charset="0"/>
                <a:cs typeface="Segoe UI" pitchFamily="34" charset="0"/>
              </a:rPr>
              <a:t>pokušava definirati pravila i principe tržišnog ponašanja poduzeća u određenim </a:t>
            </a:r>
            <a:r>
              <a:rPr lang="hr-HR" sz="1600" b="1" dirty="0" smtClean="0">
                <a:latin typeface="Segoe UI" pitchFamily="34" charset="0"/>
                <a:ea typeface="Segoe UI" pitchFamily="34" charset="0"/>
                <a:cs typeface="Segoe UI" pitchFamily="34" charset="0"/>
              </a:rPr>
              <a:t>uvjetima</a:t>
            </a:r>
            <a:endParaRPr lang="hr-HR" sz="1600" b="1" dirty="0">
              <a:latin typeface="Segoe UI" pitchFamily="34" charset="0"/>
              <a:ea typeface="Segoe UI" pitchFamily="34" charset="0"/>
              <a:cs typeface="Segoe UI" pitchFamily="34" charset="0"/>
            </a:endParaRPr>
          </a:p>
          <a:p>
            <a:endParaRPr lang="hr-HR"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Ovaj proces </a:t>
            </a:r>
            <a:r>
              <a:rPr lang="hr-HR" sz="1600" dirty="0">
                <a:latin typeface="Segoe UI" pitchFamily="34" charset="0"/>
                <a:ea typeface="Segoe UI" pitchFamily="34" charset="0"/>
                <a:cs typeface="Segoe UI" pitchFamily="34" charset="0"/>
              </a:rPr>
              <a:t>sastoji se od tri faze :</a:t>
            </a:r>
          </a:p>
          <a:p>
            <a:pPr lvl="0"/>
            <a:endParaRPr lang="hr-HR" sz="1600" dirty="0">
              <a:latin typeface="Segoe UI" pitchFamily="34" charset="0"/>
              <a:ea typeface="Segoe UI" pitchFamily="34" charset="0"/>
              <a:cs typeface="Segoe UI" pitchFamily="34" charset="0"/>
            </a:endParaRPr>
          </a:p>
          <a:p>
            <a:pPr lvl="0"/>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identifikacija </a:t>
            </a:r>
            <a:r>
              <a:rPr lang="hr-HR" sz="1600" dirty="0">
                <a:latin typeface="Segoe UI" pitchFamily="34" charset="0"/>
                <a:ea typeface="Segoe UI" pitchFamily="34" charset="0"/>
                <a:cs typeface="Segoe UI" pitchFamily="34" charset="0"/>
              </a:rPr>
              <a:t>potreba potrošača</a:t>
            </a:r>
          </a:p>
          <a:p>
            <a:pPr lvl="0"/>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promocija </a:t>
            </a:r>
            <a:r>
              <a:rPr lang="hr-HR" sz="1600" dirty="0">
                <a:latin typeface="Segoe UI" pitchFamily="34" charset="0"/>
                <a:ea typeface="Segoe UI" pitchFamily="34" charset="0"/>
                <a:cs typeface="Segoe UI" pitchFamily="34" charset="0"/>
              </a:rPr>
              <a:t>proizvoda i usluga </a:t>
            </a:r>
          </a:p>
          <a:p>
            <a:pPr lvl="0"/>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zadovoljenje </a:t>
            </a:r>
            <a:r>
              <a:rPr lang="hr-HR" sz="1600" dirty="0">
                <a:latin typeface="Segoe UI" pitchFamily="34" charset="0"/>
                <a:ea typeface="Segoe UI" pitchFamily="34" charset="0"/>
                <a:cs typeface="Segoe UI" pitchFamily="34" charset="0"/>
              </a:rPr>
              <a:t>potreba potrošača, s tim da </a:t>
            </a:r>
            <a:r>
              <a:rPr lang="hr-HR" sz="1600" dirty="0" smtClean="0">
                <a:latin typeface="Segoe UI" pitchFamily="34" charset="0"/>
                <a:ea typeface="Segoe UI" pitchFamily="34" charset="0"/>
                <a:cs typeface="Segoe UI" pitchFamily="34" charset="0"/>
              </a:rPr>
              <a:t>tvrtka </a:t>
            </a:r>
            <a:r>
              <a:rPr lang="hr-HR" sz="1600" dirty="0">
                <a:latin typeface="Segoe UI" pitchFamily="34" charset="0"/>
                <a:ea typeface="Segoe UI" pitchFamily="34" charset="0"/>
                <a:cs typeface="Segoe UI" pitchFamily="34" charset="0"/>
              </a:rPr>
              <a:t>ostvari  </a:t>
            </a:r>
            <a:r>
              <a:rPr lang="hr-HR" sz="1600" dirty="0" smtClean="0">
                <a:latin typeface="Segoe UI" pitchFamily="34" charset="0"/>
                <a:ea typeface="Segoe UI" pitchFamily="34" charset="0"/>
                <a:cs typeface="Segoe UI" pitchFamily="34" charset="0"/>
              </a:rPr>
              <a:t>zadovoljavajući </a:t>
            </a:r>
            <a:r>
              <a:rPr lang="hr-HR" sz="1600" dirty="0">
                <a:latin typeface="Segoe UI" pitchFamily="34" charset="0"/>
                <a:ea typeface="Segoe UI" pitchFamily="34" charset="0"/>
                <a:cs typeface="Segoe UI" pitchFamily="34" charset="0"/>
              </a:rPr>
              <a:t>profit</a:t>
            </a:r>
          </a:p>
          <a:p>
            <a:r>
              <a:rPr lang="hr-HR" sz="1600" dirty="0">
                <a:latin typeface="+mj-lt"/>
              </a:rPr>
              <a:t> </a:t>
            </a:r>
          </a:p>
          <a:p>
            <a:endParaRPr lang="hr-HR" sz="1600" dirty="0">
              <a:latin typeface="Segoe UI" pitchFamily="34" charset="0"/>
              <a:cs typeface="Segoe UI" pitchFamily="34" charset="0"/>
            </a:endParaRPr>
          </a:p>
          <a:p>
            <a:endParaRPr lang="hr-HR" sz="1600" dirty="0">
              <a:latin typeface="Segoe UI" pitchFamily="34" charset="0"/>
              <a:cs typeface="Segoe UI" pitchFamily="34" charset="0"/>
            </a:endParaRPr>
          </a:p>
          <a:p>
            <a:endParaRPr lang="hr-HR" sz="1600" dirty="0">
              <a:latin typeface="Century Gothic" pitchFamily="34" charset="0"/>
            </a:endParaRPr>
          </a:p>
          <a:p>
            <a:endParaRPr lang="hr-HR" sz="1600" dirty="0">
              <a:latin typeface="Century Gothic" pitchFamily="34" charset="0"/>
            </a:endParaRPr>
          </a:p>
        </p:txBody>
      </p:sp>
      <p:pic>
        <p:nvPicPr>
          <p:cNvPr id="1027" name="Picture 3" descr="C:\Users\Ivana\Desktop\Af\marketing\PN0100701-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32" y="3219751"/>
            <a:ext cx="5868144" cy="363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95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30</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26626" name="Picture 2" descr="C:\Users\Ivana\Desktop\Af\marketing\uha\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6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521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31</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27650" name="Picture 2" descr="C:\Users\Ivana\Desktop\Af\marketing\uha\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2"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7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32</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28674" name="Picture 2" descr="C:\Users\Ivana\Desktop\Af\marketing\uha\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 y="20436"/>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31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33</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29698" name="Picture 2" descr="C:\Users\Ivana\Desktop\Af\marketing\uha\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853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34</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30722" name="Picture 2" descr="C:\Users\Ivana\Desktop\Af\marketing\uha\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301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35</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31746" name="Picture 2" descr="C:\Users\Ivana\Desktop\Af\marketing\uha\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37"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45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36</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32770" name="Picture 2" descr="C:\Users\Ivana\Desktop\Af\marketing\uha\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24" y="-10135"/>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504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37</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 name="Rectangle 7"/>
          <p:cNvSpPr>
            <a:spLocks noChangeArrowheads="1"/>
          </p:cNvSpPr>
          <p:nvPr/>
        </p:nvSpPr>
        <p:spPr bwMode="auto">
          <a:xfrm>
            <a:off x="1907704" y="1929143"/>
            <a:ext cx="8569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UDRUŽENJE HRVATSKIH ARHITEKATA</a:t>
            </a:r>
            <a:endParaRPr lang="hr-HR" sz="1600" dirty="0">
              <a:latin typeface="Segoe UI" pitchFamily="34" charset="0"/>
              <a:ea typeface="Segoe UI" pitchFamily="34" charset="0"/>
              <a:cs typeface="Segoe UI" pitchFamily="34" charset="0"/>
            </a:endParaRPr>
          </a:p>
        </p:txBody>
      </p:sp>
      <p:sp>
        <p:nvSpPr>
          <p:cNvPr id="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11. PRIMJER</a:t>
            </a:r>
            <a:endParaRPr lang="hr-HR" sz="3200" dirty="0">
              <a:latin typeface="Century Gothic" pitchFamily="34" charset="0"/>
            </a:endParaRPr>
          </a:p>
        </p:txBody>
      </p:sp>
      <p:pic>
        <p:nvPicPr>
          <p:cNvPr id="1027" name="Picture 3" descr="C:\Users\Ivana\Desktop\Af\marketing\UHA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29143"/>
            <a:ext cx="1398843" cy="816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2420888"/>
            <a:ext cx="6984776" cy="338554"/>
          </a:xfrm>
          <a:prstGeom prst="rect">
            <a:avLst/>
          </a:prstGeom>
        </p:spPr>
        <p:txBody>
          <a:bodyPr wrap="square">
            <a:spAutoFit/>
          </a:bodyPr>
          <a:lstStyle/>
          <a:p>
            <a:r>
              <a:rPr lang="hr-HR" sz="1600" dirty="0"/>
              <a:t>http://ebookbrowsee.net/uha-marketing-plan-2008-pps-d135157969</a:t>
            </a:r>
          </a:p>
        </p:txBody>
      </p:sp>
      <p:pic>
        <p:nvPicPr>
          <p:cNvPr id="33794" name="Picture 2" descr="C:\Users\Ivana\Desktop\Af\marketing\uha\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890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998F916-C1FA-47FE-88DC-4848FF2F0469}" type="slidenum">
              <a:rPr lang="en-US" smtClean="0">
                <a:latin typeface="Segoe UI" pitchFamily="34" charset="0"/>
                <a:cs typeface="Segoe UI" pitchFamily="34" charset="0"/>
              </a:rPr>
              <a:pPr eaLnBrk="1" fontAlgn="base" hangingPunct="1">
                <a:spcBef>
                  <a:spcPct val="0"/>
                </a:spcBef>
                <a:spcAft>
                  <a:spcPct val="0"/>
                </a:spcAft>
              </a:pPr>
              <a:t>38</a:t>
            </a:fld>
            <a:endParaRPr lang="en-US" smtClean="0">
              <a:latin typeface="Segoe UI" pitchFamily="34" charset="0"/>
              <a:cs typeface="Segoe UI" pitchFamily="34" charset="0"/>
            </a:endParaRPr>
          </a:p>
        </p:txBody>
      </p:sp>
      <p:sp>
        <p:nvSpPr>
          <p:cNvPr id="27651" name="Rectangle 2"/>
          <p:cNvSpPr>
            <a:spLocks noChangeArrowheads="1"/>
          </p:cNvSpPr>
          <p:nvPr/>
        </p:nvSpPr>
        <p:spPr bwMode="auto">
          <a:xfrm>
            <a:off x="240622" y="44624"/>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400" dirty="0">
                <a:latin typeface="Segoe UI" pitchFamily="34" charset="0"/>
                <a:cs typeface="Segoe UI" pitchFamily="34" charset="0"/>
              </a:rPr>
              <a:t>PITANJA:</a:t>
            </a:r>
          </a:p>
          <a:p>
            <a:endParaRPr lang="hr-HR" sz="2400" dirty="0">
              <a:latin typeface="Century Gothic" pitchFamily="34" charset="0"/>
            </a:endParaRPr>
          </a:p>
        </p:txBody>
      </p:sp>
      <p:sp>
        <p:nvSpPr>
          <p:cNvPr id="27652" name="Rectangle 1"/>
          <p:cNvSpPr>
            <a:spLocks noChangeArrowheads="1"/>
          </p:cNvSpPr>
          <p:nvPr/>
        </p:nvSpPr>
        <p:spPr bwMode="auto">
          <a:xfrm>
            <a:off x="250825" y="429036"/>
            <a:ext cx="4071403" cy="639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vi-VN" sz="1050" b="1" dirty="0" smtClean="0">
                <a:solidFill>
                  <a:srgbClr val="000000"/>
                </a:solidFill>
                <a:latin typeface="Segoe UI" pitchFamily="34" charset="0"/>
                <a:cs typeface="Segoe UI" pitchFamily="34" charset="0"/>
              </a:rPr>
              <a:t>1</a:t>
            </a:r>
            <a:r>
              <a:rPr lang="vi-VN" sz="1050" b="1" dirty="0">
                <a:solidFill>
                  <a:srgbClr val="000000"/>
                </a:solidFill>
                <a:latin typeface="Segoe UI" pitchFamily="34" charset="0"/>
                <a:cs typeface="Segoe UI" pitchFamily="34" charset="0"/>
              </a:rPr>
              <a:t>. Nabrojite faze marketinga.</a:t>
            </a:r>
          </a:p>
          <a:p>
            <a:r>
              <a:rPr lang="vi-VN" sz="1050" dirty="0" smtClean="0">
                <a:solidFill>
                  <a:srgbClr val="000000"/>
                </a:solidFill>
                <a:latin typeface="Segoe UI" pitchFamily="34" charset="0"/>
                <a:cs typeface="Segoe UI" pitchFamily="34" charset="0"/>
              </a:rPr>
              <a:t>Proces </a:t>
            </a:r>
            <a:r>
              <a:rPr lang="vi-VN" sz="1050" dirty="0">
                <a:solidFill>
                  <a:srgbClr val="000000"/>
                </a:solidFill>
                <a:latin typeface="Segoe UI" pitchFamily="34" charset="0"/>
                <a:cs typeface="Segoe UI" pitchFamily="34" charset="0"/>
              </a:rPr>
              <a:t>marketinga sastoji se od tri faze :</a:t>
            </a:r>
          </a:p>
          <a:p>
            <a:r>
              <a:rPr lang="vi-VN" sz="1050" dirty="0">
                <a:solidFill>
                  <a:srgbClr val="000000"/>
                </a:solidFill>
                <a:latin typeface="Segoe UI" pitchFamily="34" charset="0"/>
                <a:cs typeface="Segoe UI" pitchFamily="34" charset="0"/>
              </a:rPr>
              <a:t>- identifikacija potreba potrošača</a:t>
            </a:r>
          </a:p>
          <a:p>
            <a:r>
              <a:rPr lang="vi-VN" sz="1050" dirty="0">
                <a:solidFill>
                  <a:srgbClr val="000000"/>
                </a:solidFill>
                <a:latin typeface="Segoe UI" pitchFamily="34" charset="0"/>
                <a:cs typeface="Segoe UI" pitchFamily="34" charset="0"/>
              </a:rPr>
              <a:t>- promocija proizvoda i usluga </a:t>
            </a:r>
          </a:p>
          <a:p>
            <a:r>
              <a:rPr lang="vi-VN" sz="1050" dirty="0">
                <a:solidFill>
                  <a:srgbClr val="000000"/>
                </a:solidFill>
                <a:latin typeface="Segoe UI" pitchFamily="34" charset="0"/>
                <a:cs typeface="Segoe UI" pitchFamily="34" charset="0"/>
              </a:rPr>
              <a:t>- zadovoljenje potreba potrošača, s tim da se tvrtka ostvari zadovoljavajući profit.</a:t>
            </a:r>
          </a:p>
          <a:p>
            <a:endParaRPr lang="vi-VN" sz="1050" b="1" dirty="0">
              <a:solidFill>
                <a:srgbClr val="000000"/>
              </a:solidFill>
              <a:latin typeface="Segoe UI" pitchFamily="34" charset="0"/>
              <a:cs typeface="Segoe UI" pitchFamily="34" charset="0"/>
            </a:endParaRPr>
          </a:p>
          <a:p>
            <a:r>
              <a:rPr lang="vi-VN" sz="1050" b="1" dirty="0">
                <a:solidFill>
                  <a:srgbClr val="000000"/>
                </a:solidFill>
                <a:latin typeface="Segoe UI" pitchFamily="34" charset="0"/>
                <a:cs typeface="Segoe UI" pitchFamily="34" charset="0"/>
              </a:rPr>
              <a:t>2. Planiranje i veličina tvrtke</a:t>
            </a:r>
          </a:p>
          <a:p>
            <a:r>
              <a:rPr lang="vi-VN" sz="1050" dirty="0" smtClean="0">
                <a:solidFill>
                  <a:srgbClr val="000000"/>
                </a:solidFill>
                <a:latin typeface="Segoe UI" pitchFamily="34" charset="0"/>
                <a:cs typeface="Segoe UI" pitchFamily="34" charset="0"/>
              </a:rPr>
              <a:t>Marketing </a:t>
            </a:r>
            <a:r>
              <a:rPr lang="vi-VN" sz="1050" dirty="0">
                <a:solidFill>
                  <a:srgbClr val="000000"/>
                </a:solidFill>
                <a:latin typeface="Segoe UI" pitchFamily="34" charset="0"/>
                <a:cs typeface="Segoe UI" pitchFamily="34" charset="0"/>
              </a:rPr>
              <a:t>planiranje, zavisno od veličine tvrtke, u praksi ima jedan od sljedeća tri oblika:</a:t>
            </a:r>
          </a:p>
          <a:p>
            <a:r>
              <a:rPr lang="vi-VN" sz="1050" dirty="0">
                <a:solidFill>
                  <a:srgbClr val="000000"/>
                </a:solidFill>
                <a:latin typeface="Segoe UI" pitchFamily="34" charset="0"/>
                <a:cs typeface="Segoe UI" pitchFamily="34" charset="0"/>
              </a:rPr>
              <a:t>1) veoma male tvrtke; za njih je dovoljan jednostavan opći plan. Za njih nisu isplative šire i složene procedure.</a:t>
            </a:r>
          </a:p>
          <a:p>
            <a:r>
              <a:rPr lang="vi-VN" sz="1050" dirty="0">
                <a:solidFill>
                  <a:srgbClr val="000000"/>
                </a:solidFill>
                <a:latin typeface="Segoe UI" pitchFamily="34" charset="0"/>
                <a:cs typeface="Segoe UI" pitchFamily="34" charset="0"/>
              </a:rPr>
              <a:t>2) Srednje i veće tvrtke: one sastavljaju takozvani opći-globalni plan. ključna komponenta globalnog plana je marketing plan, iz kojeg izlaze ostali dijelovi plana.</a:t>
            </a:r>
          </a:p>
          <a:p>
            <a:r>
              <a:rPr lang="vi-VN" sz="1050" dirty="0">
                <a:solidFill>
                  <a:srgbClr val="000000"/>
                </a:solidFill>
                <a:latin typeface="Segoe UI" pitchFamily="34" charset="0"/>
                <a:cs typeface="Segoe UI" pitchFamily="34" charset="0"/>
              </a:rPr>
              <a:t>3) Velike tvrtke: koje rade na brojnim različitim tržištima, sastavljaju plan za svaki sektor tržišta. Dio organizacije koji radi na danom tržištu tretira se u pogledu planiranja kao nezavisna tvrtka. U tom slučaju marketing plan postaje globalni plan tog dijela organizacije.</a:t>
            </a:r>
          </a:p>
          <a:p>
            <a:endParaRPr lang="hr-HR" sz="1050" b="1" dirty="0" smtClean="0">
              <a:solidFill>
                <a:srgbClr val="000000"/>
              </a:solidFill>
              <a:latin typeface="Segoe UI" pitchFamily="34" charset="0"/>
              <a:cs typeface="Segoe UI" pitchFamily="34" charset="0"/>
            </a:endParaRPr>
          </a:p>
          <a:p>
            <a:r>
              <a:rPr lang="vi-VN" sz="1050" b="1" dirty="0" smtClean="0">
                <a:solidFill>
                  <a:srgbClr val="000000"/>
                </a:solidFill>
                <a:latin typeface="Segoe UI" pitchFamily="34" charset="0"/>
                <a:cs typeface="Segoe UI" pitchFamily="34" charset="0"/>
              </a:rPr>
              <a:t>3</a:t>
            </a:r>
            <a:r>
              <a:rPr lang="vi-VN" sz="1050" b="1" dirty="0">
                <a:solidFill>
                  <a:srgbClr val="000000"/>
                </a:solidFill>
                <a:latin typeface="Segoe UI" pitchFamily="34" charset="0"/>
                <a:cs typeface="Segoe UI" pitchFamily="34" charset="0"/>
              </a:rPr>
              <a:t>. Što je globalni plan?</a:t>
            </a:r>
          </a:p>
          <a:p>
            <a:r>
              <a:rPr lang="vi-VN" sz="1050" dirty="0" smtClean="0">
                <a:solidFill>
                  <a:srgbClr val="000000"/>
                </a:solidFill>
                <a:latin typeface="Segoe UI" pitchFamily="34" charset="0"/>
                <a:cs typeface="Segoe UI" pitchFamily="34" charset="0"/>
              </a:rPr>
              <a:t>Opći </a:t>
            </a:r>
            <a:r>
              <a:rPr lang="vi-VN" sz="1050" dirty="0">
                <a:solidFill>
                  <a:srgbClr val="000000"/>
                </a:solidFill>
                <a:latin typeface="Segoe UI" pitchFamily="34" charset="0"/>
                <a:cs typeface="Segoe UI" pitchFamily="34" charset="0"/>
              </a:rPr>
              <a:t>– globalni plan ide dublje i šire od marketing plana, koji </a:t>
            </a:r>
            <a:r>
              <a:rPr lang="vi-VN" sz="1050" dirty="0" smtClean="0">
                <a:solidFill>
                  <a:srgbClr val="000000"/>
                </a:solidFill>
                <a:latin typeface="Segoe UI" pitchFamily="34" charset="0"/>
                <a:cs typeface="Segoe UI" pitchFamily="34" charset="0"/>
              </a:rPr>
              <a:t>je obično </a:t>
            </a:r>
            <a:r>
              <a:rPr lang="vi-VN" sz="1050" dirty="0">
                <a:solidFill>
                  <a:srgbClr val="000000"/>
                </a:solidFill>
                <a:latin typeface="Segoe UI" pitchFamily="34" charset="0"/>
                <a:cs typeface="Segoe UI" pitchFamily="34" charset="0"/>
              </a:rPr>
              <a:t>veoma važan dio globalno plana tvrtke. Za mnoge manje tvrtke marketing plan je ujedno i globalni plan tvrtke.</a:t>
            </a:r>
          </a:p>
          <a:p>
            <a:r>
              <a:rPr lang="vi-VN" sz="1050" dirty="0">
                <a:solidFill>
                  <a:srgbClr val="000000"/>
                </a:solidFill>
                <a:latin typeface="Segoe UI" pitchFamily="34" charset="0"/>
                <a:cs typeface="Segoe UI" pitchFamily="34" charset="0"/>
              </a:rPr>
              <a:t>Za globalni plan postoji više definicija. Po jednoj to je obuhvatan, kontinuiran proces upravljanja s pogledom u budućnost.</a:t>
            </a:r>
          </a:p>
          <a:p>
            <a:endParaRPr lang="hr-HR" sz="1050" b="1" dirty="0" smtClean="0">
              <a:solidFill>
                <a:srgbClr val="000000"/>
              </a:solidFill>
              <a:latin typeface="Segoe UI" pitchFamily="34" charset="0"/>
              <a:cs typeface="Segoe UI" pitchFamily="34" charset="0"/>
            </a:endParaRPr>
          </a:p>
          <a:p>
            <a:r>
              <a:rPr lang="vi-VN" sz="1050" b="1" dirty="0" smtClean="0">
                <a:solidFill>
                  <a:srgbClr val="000000"/>
                </a:solidFill>
                <a:latin typeface="Segoe UI" pitchFamily="34" charset="0"/>
                <a:cs typeface="Segoe UI" pitchFamily="34" charset="0"/>
              </a:rPr>
              <a:t>4</a:t>
            </a:r>
            <a:r>
              <a:rPr lang="vi-VN" sz="1050" b="1" dirty="0">
                <a:solidFill>
                  <a:srgbClr val="000000"/>
                </a:solidFill>
                <a:latin typeface="Segoe UI" pitchFamily="34" charset="0"/>
                <a:cs typeface="Segoe UI" pitchFamily="34" charset="0"/>
              </a:rPr>
              <a:t>. Što je objektivnost u planiranju?</a:t>
            </a:r>
          </a:p>
          <a:p>
            <a:r>
              <a:rPr lang="vi-VN" sz="1050" dirty="0">
                <a:solidFill>
                  <a:srgbClr val="000000"/>
                </a:solidFill>
                <a:latin typeface="Segoe UI" pitchFamily="34" charset="0"/>
                <a:cs typeface="Segoe UI" pitchFamily="34" charset="0"/>
              </a:rPr>
              <a:t>Objektivnost je takva procjena stvari, događaja i pojava koja potpuna isključuje emociju, imaginaciju, subjektivna mjerila</a:t>
            </a:r>
            <a:r>
              <a:rPr lang="vi-VN" sz="1050" b="1" dirty="0">
                <a:solidFill>
                  <a:srgbClr val="000000"/>
                </a:solidFill>
                <a:latin typeface="Segoe UI" pitchFamily="34" charset="0"/>
                <a:cs typeface="Segoe UI" pitchFamily="34" charset="0"/>
              </a:rPr>
              <a:t>.</a:t>
            </a:r>
          </a:p>
          <a:p>
            <a:endParaRPr lang="hr-HR" sz="1050" b="1" dirty="0" smtClean="0">
              <a:solidFill>
                <a:srgbClr val="000000"/>
              </a:solidFill>
              <a:latin typeface="Segoe UI" pitchFamily="34" charset="0"/>
              <a:cs typeface="Segoe UI" pitchFamily="34" charset="0"/>
            </a:endParaRPr>
          </a:p>
          <a:p>
            <a:r>
              <a:rPr lang="vi-VN" sz="1050" b="1" dirty="0" smtClean="0">
                <a:solidFill>
                  <a:srgbClr val="000000"/>
                </a:solidFill>
                <a:latin typeface="Segoe UI" pitchFamily="34" charset="0"/>
                <a:cs typeface="Segoe UI" pitchFamily="34" charset="0"/>
              </a:rPr>
              <a:t>5. Objasnite reklamu tvrtke u cjelini:</a:t>
            </a:r>
          </a:p>
          <a:p>
            <a:r>
              <a:rPr lang="vi-VN" sz="1050" dirty="0" smtClean="0">
                <a:solidFill>
                  <a:srgbClr val="000000"/>
                </a:solidFill>
                <a:latin typeface="Segoe UI" pitchFamily="34" charset="0"/>
                <a:cs typeface="Segoe UI" pitchFamily="34" charset="0"/>
              </a:rPr>
              <a:t>U okviru veza tvrtke s potrošačima, veliki značaj ima reklama, što je važna komponenta marketinga u cjelini. Reklama tvrtke usmjerena je na stvaranje i promociju poželjne slike o organizaciji kao cjelini.</a:t>
            </a:r>
          </a:p>
          <a:p>
            <a:r>
              <a:rPr lang="vi-VN" sz="1050" dirty="0" smtClean="0">
                <a:solidFill>
                  <a:srgbClr val="000000"/>
                </a:solidFill>
                <a:latin typeface="Segoe UI" pitchFamily="34" charset="0"/>
                <a:cs typeface="Segoe UI" pitchFamily="34" charset="0"/>
              </a:rPr>
              <a:t>Reklamom se također mogu prezentirati dobri odnosi sa zajednicom, briga o prirodi i sl. </a:t>
            </a:r>
          </a:p>
        </p:txBody>
      </p:sp>
      <p:sp>
        <p:nvSpPr>
          <p:cNvPr id="5" name="Rectangle 1"/>
          <p:cNvSpPr>
            <a:spLocks noChangeArrowheads="1"/>
          </p:cNvSpPr>
          <p:nvPr/>
        </p:nvSpPr>
        <p:spPr bwMode="auto">
          <a:xfrm>
            <a:off x="4517750" y="-54968"/>
            <a:ext cx="4446737" cy="68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vi-VN" sz="1050" b="1" dirty="0" smtClean="0">
                <a:solidFill>
                  <a:srgbClr val="000000"/>
                </a:solidFill>
                <a:latin typeface="Segoe UI" pitchFamily="34" charset="0"/>
                <a:cs typeface="Segoe UI" pitchFamily="34" charset="0"/>
              </a:rPr>
              <a:t>6</a:t>
            </a:r>
            <a:r>
              <a:rPr lang="vi-VN" sz="1050" b="1" dirty="0">
                <a:solidFill>
                  <a:srgbClr val="000000"/>
                </a:solidFill>
                <a:latin typeface="Segoe UI" pitchFamily="34" charset="0"/>
                <a:cs typeface="Segoe UI" pitchFamily="34" charset="0"/>
              </a:rPr>
              <a:t>. Objasnite reklamu proizvoda i usluga:</a:t>
            </a:r>
          </a:p>
          <a:p>
            <a:r>
              <a:rPr lang="vi-VN" sz="1050" dirty="0" smtClean="0">
                <a:solidFill>
                  <a:srgbClr val="000000"/>
                </a:solidFill>
                <a:latin typeface="Segoe UI" pitchFamily="34" charset="0"/>
                <a:cs typeface="Segoe UI" pitchFamily="34" charset="0"/>
              </a:rPr>
              <a:t>Reklama </a:t>
            </a:r>
            <a:r>
              <a:rPr lang="vi-VN" sz="1050" dirty="0">
                <a:solidFill>
                  <a:srgbClr val="000000"/>
                </a:solidFill>
                <a:latin typeface="Segoe UI" pitchFamily="34" charset="0"/>
                <a:cs typeface="Segoe UI" pitchFamily="34" charset="0"/>
              </a:rPr>
              <a:t>proizvoda i usluga je usmjerena na njihovu prodaju. Reklama mora informirati i stimulirati tržište o proizvodima i uslugama koje tvrtka nudi. Da bi reklama bila uspješna, da bi opravdala sredstva i napore koji se u nju ulažu, mora se postaviti na dobro promišljenim sistemskim osnovana koje isključuju površnost i improvizaciju.</a:t>
            </a:r>
          </a:p>
          <a:p>
            <a:endParaRPr lang="vi-VN" sz="1050" b="1" dirty="0">
              <a:solidFill>
                <a:srgbClr val="000000"/>
              </a:solidFill>
              <a:latin typeface="Segoe UI" pitchFamily="34" charset="0"/>
              <a:cs typeface="Segoe UI" pitchFamily="34" charset="0"/>
            </a:endParaRPr>
          </a:p>
          <a:p>
            <a:r>
              <a:rPr lang="vi-VN" sz="1050" b="1" dirty="0">
                <a:solidFill>
                  <a:srgbClr val="000000"/>
                </a:solidFill>
                <a:latin typeface="Segoe UI" pitchFamily="34" charset="0"/>
                <a:cs typeface="Segoe UI" pitchFamily="34" charset="0"/>
              </a:rPr>
              <a:t>7.  Navedite i objasnite radnike po kvalifikacijskom sastavu:</a:t>
            </a:r>
          </a:p>
          <a:p>
            <a:r>
              <a:rPr lang="vi-VN" sz="1050" dirty="0" smtClean="0">
                <a:solidFill>
                  <a:srgbClr val="000000"/>
                </a:solidFill>
                <a:latin typeface="Segoe UI" pitchFamily="34" charset="0"/>
                <a:cs typeface="Segoe UI" pitchFamily="34" charset="0"/>
              </a:rPr>
              <a:t>Po </a:t>
            </a:r>
            <a:r>
              <a:rPr lang="vi-VN" sz="1050" dirty="0">
                <a:solidFill>
                  <a:srgbClr val="000000"/>
                </a:solidFill>
                <a:latin typeface="Segoe UI" pitchFamily="34" charset="0"/>
                <a:cs typeface="Segoe UI" pitchFamily="34" charset="0"/>
              </a:rPr>
              <a:t>kvalifikacijskom sastavu radnici se dijele na dvije grupe:</a:t>
            </a:r>
          </a:p>
          <a:p>
            <a:r>
              <a:rPr lang="vi-VN" sz="1050" dirty="0">
                <a:solidFill>
                  <a:srgbClr val="000000"/>
                </a:solidFill>
                <a:latin typeface="Segoe UI" pitchFamily="34" charset="0"/>
                <a:cs typeface="Segoe UI" pitchFamily="34" charset="0"/>
              </a:rPr>
              <a:t>Ø Kvalificirani radnici</a:t>
            </a:r>
          </a:p>
          <a:p>
            <a:r>
              <a:rPr lang="vi-VN" sz="1050" dirty="0">
                <a:solidFill>
                  <a:srgbClr val="000000"/>
                </a:solidFill>
                <a:latin typeface="Segoe UI" pitchFamily="34" charset="0"/>
                <a:cs typeface="Segoe UI" pitchFamily="34" charset="0"/>
              </a:rPr>
              <a:t>Ø Pomoćni radnici</a:t>
            </a:r>
          </a:p>
          <a:p>
            <a:r>
              <a:rPr lang="vi-VN" sz="1050" dirty="0">
                <a:solidFill>
                  <a:srgbClr val="000000"/>
                </a:solidFill>
                <a:latin typeface="Segoe UI" pitchFamily="34" charset="0"/>
                <a:cs typeface="Segoe UI" pitchFamily="34" charset="0"/>
              </a:rPr>
              <a:t>Pomoćni radnici izvršavaju prostije – jednostavnije radove i njihove satnice su 25% niže od satnica kvalificiranih radnika.</a:t>
            </a:r>
          </a:p>
          <a:p>
            <a:r>
              <a:rPr lang="vi-VN" sz="1050" dirty="0">
                <a:solidFill>
                  <a:srgbClr val="000000"/>
                </a:solidFill>
                <a:latin typeface="Segoe UI" pitchFamily="34" charset="0"/>
                <a:cs typeface="Segoe UI" pitchFamily="34" charset="0"/>
              </a:rPr>
              <a:t>Ako radnik ne izvršava dnevnu normu učinka ili ne pruža potrebni kvalitet rada, mogu ga, prebaciti u pomoćne radnike ili otpustiti sa posla. Problem građevinskih radnika je njihova nepotpuna zaposlenost, što je povezano s cikličkim i sezonskim kolebanjem građevinske proizvodnje.</a:t>
            </a:r>
          </a:p>
          <a:p>
            <a:endParaRPr lang="vi-VN" sz="1050" dirty="0">
              <a:solidFill>
                <a:srgbClr val="000000"/>
              </a:solidFill>
              <a:latin typeface="Segoe UI" pitchFamily="34" charset="0"/>
              <a:cs typeface="Segoe UI" pitchFamily="34" charset="0"/>
            </a:endParaRPr>
          </a:p>
          <a:p>
            <a:r>
              <a:rPr lang="vi-VN" sz="1050" b="1" dirty="0">
                <a:solidFill>
                  <a:srgbClr val="000000"/>
                </a:solidFill>
                <a:latin typeface="Segoe UI" pitchFamily="34" charset="0"/>
                <a:cs typeface="Segoe UI" pitchFamily="34" charset="0"/>
              </a:rPr>
              <a:t>8. Koji se pokazatelji koriste za određivanje efikasnosti korištenja obrtnih sredstava?</a:t>
            </a:r>
          </a:p>
          <a:p>
            <a:r>
              <a:rPr lang="vi-VN" sz="1050" dirty="0">
                <a:solidFill>
                  <a:srgbClr val="000000"/>
                </a:solidFill>
                <a:latin typeface="Segoe UI" pitchFamily="34" charset="0"/>
                <a:cs typeface="Segoe UI" pitchFamily="34" charset="0"/>
              </a:rPr>
              <a:t>Koeficijent obrta </a:t>
            </a:r>
          </a:p>
          <a:p>
            <a:r>
              <a:rPr lang="vi-VN" sz="1050" dirty="0">
                <a:solidFill>
                  <a:srgbClr val="000000"/>
                </a:solidFill>
                <a:latin typeface="Segoe UI" pitchFamily="34" charset="0"/>
                <a:cs typeface="Segoe UI" pitchFamily="34" charset="0"/>
              </a:rPr>
              <a:t>Vrijeme jednog obrta</a:t>
            </a:r>
          </a:p>
          <a:p>
            <a:r>
              <a:rPr lang="vi-VN" sz="1050" dirty="0">
                <a:solidFill>
                  <a:srgbClr val="000000"/>
                </a:solidFill>
                <a:latin typeface="Segoe UI" pitchFamily="34" charset="0"/>
                <a:cs typeface="Segoe UI" pitchFamily="34" charset="0"/>
              </a:rPr>
              <a:t>U razvijenim zemljama ne prakticira se obraćun i plaćanje odjednom za objekt u cijelini i ne smatra se da bi to bio stimulans za skraćenje vremena građenja. Široko se prakticira sustav mjesečnih obračuna i plaćanja stvarno izvršenih radova, čime se smanjuju potrebe za obrtnim sredstvima i skraćuje vrijeme obrta.</a:t>
            </a:r>
          </a:p>
          <a:p>
            <a:endParaRPr lang="vi-VN" sz="1050" dirty="0">
              <a:solidFill>
                <a:srgbClr val="000000"/>
              </a:solidFill>
              <a:latin typeface="Segoe UI" pitchFamily="34" charset="0"/>
              <a:cs typeface="Segoe UI" pitchFamily="34" charset="0"/>
            </a:endParaRPr>
          </a:p>
          <a:p>
            <a:r>
              <a:rPr lang="vi-VN" sz="1050" b="1" dirty="0">
                <a:solidFill>
                  <a:srgbClr val="000000"/>
                </a:solidFill>
                <a:latin typeface="Segoe UI" pitchFamily="34" charset="0"/>
                <a:cs typeface="Segoe UI" pitchFamily="34" charset="0"/>
              </a:rPr>
              <a:t>9. Objasnite koncesiju i organizacijsku formu tipa ,build and operate'</a:t>
            </a:r>
          </a:p>
          <a:p>
            <a:r>
              <a:rPr lang="vi-VN" sz="1050" dirty="0">
                <a:solidFill>
                  <a:srgbClr val="000000"/>
                </a:solidFill>
                <a:latin typeface="Segoe UI" pitchFamily="34" charset="0"/>
                <a:cs typeface="Segoe UI" pitchFamily="34" charset="0"/>
              </a:rPr>
              <a:t>Velike građevinske tvrtke u razvijenim zemljama dio svojih kapaciteta često koriste na izvođenje radova i pružanje usluga u drugim zemljama, naročito zemljama tzv. trećeg svijeta – zemljama u razvoju. U takvim uvjetima dolazi do bitnih transformacija postojećih organizacijskih formi upravljanja radi prilagođavanja lokalnim uvjetima poslovanja.</a:t>
            </a:r>
          </a:p>
          <a:p>
            <a:r>
              <a:rPr lang="vi-VN" sz="1050" dirty="0">
                <a:solidFill>
                  <a:srgbClr val="000000"/>
                </a:solidFill>
                <a:latin typeface="Segoe UI" pitchFamily="34" charset="0"/>
                <a:cs typeface="Segoe UI" pitchFamily="34" charset="0"/>
              </a:rPr>
              <a:t>Organizacijska forma izgradnje tipa „build and operate“ predstavlja, tj. sadrži takav vid ugovorenih odnosa, pri kojem financiranje izgradnje objekta ostvaruje izvođačka građevinska organizacija, tj građevinska tvrtka, koja zatim vraća uložena sredstva putem naplata od budućih potrošača ili korisnika građevinskih proizvoda točnije objekata. Iskustvo pokazuje da koncesije omogućavaju razvoj infrastrukture ubrzanim tempom, što je od posebnog interesa za zemlje u razvoju.</a:t>
            </a:r>
            <a:endParaRPr lang="hr-HR" sz="1050"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6163" y="6492875"/>
            <a:ext cx="477837" cy="365125"/>
          </a:xfrm>
        </p:spPr>
        <p:txBody>
          <a:bodyPr/>
          <a:lstStyle/>
          <a:p>
            <a:pPr>
              <a:defRPr/>
            </a:pPr>
            <a:fld id="{AC806807-CFB4-44F1-875A-FBD239E240D1}" type="slidenum">
              <a:rPr lang="en-US" smtClean="0"/>
              <a:pPr>
                <a:defRPr/>
              </a:pPr>
              <a:t>39</a:t>
            </a:fld>
            <a:endParaRPr lang="en-US"/>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13052" t="17200" r="15152" b="69284"/>
          <a:stretch>
            <a:fillRect/>
          </a:stretch>
        </p:blipFill>
        <p:spPr bwMode="auto">
          <a:xfrm>
            <a:off x="179388" y="188913"/>
            <a:ext cx="87852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bwMode="auto">
          <a:xfrm>
            <a:off x="457200" y="2915816"/>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r-HR" altLang="sr-Latn-RS" b="1" dirty="0">
              <a:solidFill>
                <a:schemeClr val="tx2"/>
              </a:solidFill>
            </a:endParaRPr>
          </a:p>
          <a:p>
            <a:pPr algn="ctr" eaLnBrk="1" hangingPunct="1">
              <a:spcBef>
                <a:spcPct val="0"/>
              </a:spcBef>
              <a:buFontTx/>
              <a:buNone/>
            </a:pPr>
            <a:r>
              <a:rPr lang="hr-HR" altLang="sr-Latn-RS" sz="3600" b="1" dirty="0" smtClean="0">
                <a:latin typeface="Segoe UI" pitchFamily="34" charset="0"/>
                <a:cs typeface="Segoe UI" pitchFamily="34" charset="0"/>
              </a:rPr>
              <a:t>HVALA NA PAŽNJI !</a:t>
            </a:r>
            <a:endParaRPr lang="hr-HR" altLang="sr-Latn-RS" b="1" dirty="0">
              <a:solidFill>
                <a:schemeClr val="tx2"/>
              </a:solidFill>
            </a:endParaRPr>
          </a:p>
        </p:txBody>
      </p:sp>
    </p:spTree>
    <p:extLst>
      <p:ext uri="{BB962C8B-B14F-4D97-AF65-F5344CB8AC3E}">
        <p14:creationId xmlns:p14="http://schemas.microsoft.com/office/powerpoint/2010/main" val="4290456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3" descr="C:\Users\Ivana\Desktop\Af\marketing\brand-archite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237" y="-116633"/>
            <a:ext cx="3895924" cy="236425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Ivana\Desktop\Af\marketing\ARCHITECT Magaz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237" y="2191052"/>
            <a:ext cx="3895923" cy="4703754"/>
          </a:xfrm>
          <a:prstGeom prst="rect">
            <a:avLst/>
          </a:prstGeom>
          <a:noFill/>
          <a:extLst>
            <a:ext uri="{909E8E84-426E-40DD-AFC4-6F175D3DCCD1}">
              <a14:hiddenFill xmlns:a14="http://schemas.microsoft.com/office/drawing/2010/main">
                <a:solidFill>
                  <a:srgbClr val="FFFFFF"/>
                </a:solidFill>
              </a14:hiddenFill>
            </a:ext>
          </a:extLst>
        </p:spPr>
      </p:pic>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4</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 </a:t>
            </a:r>
            <a:r>
              <a:rPr lang="hr-HR" sz="2800" dirty="0" smtClean="0">
                <a:latin typeface="Century Gothic" pitchFamily="34" charset="0"/>
                <a:cs typeface="Segoe UI" pitchFamily="34" charset="0"/>
              </a:rPr>
              <a:t>STRATEGIJA</a:t>
            </a:r>
            <a:endParaRPr lang="hr-HR" sz="3200" dirty="0">
              <a:latin typeface="Century Gothic" pitchFamily="34" charset="0"/>
            </a:endParaRPr>
          </a:p>
        </p:txBody>
      </p:sp>
      <p:sp>
        <p:nvSpPr>
          <p:cNvPr id="6152" name="Rectangle 7"/>
          <p:cNvSpPr>
            <a:spLocks noChangeArrowheads="1"/>
          </p:cNvSpPr>
          <p:nvPr/>
        </p:nvSpPr>
        <p:spPr bwMode="auto">
          <a:xfrm>
            <a:off x="250825" y="1556792"/>
            <a:ext cx="4572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dirty="0" smtClean="0">
                <a:latin typeface="Arial" pitchFamily="34" charset="0"/>
                <a:cs typeface="Arial" pitchFamily="34" charset="0"/>
              </a:rPr>
              <a:t>Da </a:t>
            </a:r>
            <a:r>
              <a:rPr lang="hr-HR" dirty="0">
                <a:latin typeface="Arial" pitchFamily="34" charset="0"/>
                <a:cs typeface="Arial" pitchFamily="34" charset="0"/>
              </a:rPr>
              <a:t>bi prešla s jedne na drugu vrstu poslova tvrtka mora provesti ispitivanje u dvije faze:</a:t>
            </a:r>
          </a:p>
          <a:p>
            <a:endParaRPr lang="hr-HR" dirty="0">
              <a:latin typeface="Arial" pitchFamily="34" charset="0"/>
              <a:cs typeface="Arial" pitchFamily="34" charset="0"/>
            </a:endParaRPr>
          </a:p>
          <a:p>
            <a:r>
              <a:rPr lang="hr-HR" dirty="0" smtClean="0">
                <a:latin typeface="Segoe UI" pitchFamily="34" charset="0"/>
                <a:ea typeface="Segoe UI" pitchFamily="34" charset="0"/>
                <a:cs typeface="Segoe UI" pitchFamily="34" charset="0"/>
              </a:rPr>
              <a:t>• </a:t>
            </a:r>
            <a:r>
              <a:rPr lang="hr-HR" dirty="0" smtClean="0">
                <a:latin typeface="Arial" pitchFamily="34" charset="0"/>
                <a:cs typeface="Arial" pitchFamily="34" charset="0"/>
              </a:rPr>
              <a:t>prognoza tržišta</a:t>
            </a:r>
          </a:p>
          <a:p>
            <a:r>
              <a:rPr lang="hr-HR" dirty="0" smtClean="0">
                <a:latin typeface="Segoe UI" pitchFamily="34" charset="0"/>
                <a:ea typeface="Segoe UI" pitchFamily="34" charset="0"/>
                <a:cs typeface="Segoe UI" pitchFamily="34" charset="0"/>
              </a:rPr>
              <a:t>• </a:t>
            </a:r>
            <a:r>
              <a:rPr lang="hr-HR" dirty="0" smtClean="0">
                <a:latin typeface="Arial" pitchFamily="34" charset="0"/>
                <a:cs typeface="Arial" pitchFamily="34" charset="0"/>
              </a:rPr>
              <a:t>procjene </a:t>
            </a:r>
            <a:r>
              <a:rPr lang="hr-HR" dirty="0">
                <a:latin typeface="Arial" pitchFamily="34" charset="0"/>
                <a:cs typeface="Arial" pitchFamily="34" charset="0"/>
              </a:rPr>
              <a:t>jakih i slabih strana tvrtke</a:t>
            </a:r>
            <a:endParaRPr lang="en-GB" dirty="0">
              <a:latin typeface="Arial" pitchFamily="34" charset="0"/>
              <a:cs typeface="Arial" pitchFamily="34" charset="0"/>
            </a:endParaRPr>
          </a:p>
          <a:p>
            <a:r>
              <a:rPr lang="en-US" dirty="0"/>
              <a:t> </a:t>
            </a:r>
            <a:endParaRPr lang="hr-H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5</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 </a:t>
            </a:r>
            <a:r>
              <a:rPr lang="hr-HR" sz="2800" dirty="0" smtClean="0">
                <a:latin typeface="Century Gothic" pitchFamily="34" charset="0"/>
                <a:cs typeface="Segoe UI" pitchFamily="34" charset="0"/>
              </a:rPr>
              <a:t>1 Analiza tržišta</a:t>
            </a:r>
            <a:endParaRPr lang="hr-HR" sz="3200" dirty="0">
              <a:latin typeface="Century Gothic" pitchFamily="34" charset="0"/>
            </a:endParaRPr>
          </a:p>
        </p:txBody>
      </p:sp>
      <p:sp>
        <p:nvSpPr>
          <p:cNvPr id="6152" name="Rectangle 7"/>
          <p:cNvSpPr>
            <a:spLocks noChangeArrowheads="1"/>
          </p:cNvSpPr>
          <p:nvPr/>
        </p:nvSpPr>
        <p:spPr bwMode="auto">
          <a:xfrm>
            <a:off x="259225" y="981076"/>
            <a:ext cx="87136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Analiza </a:t>
            </a:r>
            <a:r>
              <a:rPr lang="hr-HR" sz="1600" b="1" dirty="0">
                <a:latin typeface="Segoe UI" pitchFamily="34" charset="0"/>
                <a:ea typeface="Segoe UI" pitchFamily="34" charset="0"/>
                <a:cs typeface="Segoe UI" pitchFamily="34" charset="0"/>
              </a:rPr>
              <a:t>konkurencije</a:t>
            </a:r>
            <a:endParaRPr lang="en-GB" sz="1600" b="1" dirty="0">
              <a:latin typeface="Segoe UI" pitchFamily="34" charset="0"/>
              <a:ea typeface="Segoe UI" pitchFamily="34" charset="0"/>
              <a:cs typeface="Segoe UI" pitchFamily="34" charset="0"/>
            </a:endParaRPr>
          </a:p>
          <a:p>
            <a:r>
              <a:rPr lang="en-GB" sz="1600" dirty="0">
                <a:latin typeface="Segoe UI" pitchFamily="34" charset="0"/>
                <a:ea typeface="Segoe UI" pitchFamily="34" charset="0"/>
                <a:cs typeface="Segoe UI" pitchFamily="34" charset="0"/>
              </a:rPr>
              <a:t>- o</a:t>
            </a:r>
            <a:r>
              <a:rPr lang="hr-HR" sz="1600" dirty="0">
                <a:latin typeface="Segoe UI" pitchFamily="34" charset="0"/>
                <a:ea typeface="Segoe UI" pitchFamily="34" charset="0"/>
                <a:cs typeface="Segoe UI" pitchFamily="34" charset="0"/>
              </a:rPr>
              <a:t>va analiza sadrži pregled ponašanja i rezultata poslovanja konkurentskih firmi u proteklom periodu</a:t>
            </a:r>
            <a:endParaRPr lang="en-GB" sz="1600" dirty="0">
              <a:latin typeface="Segoe UI" pitchFamily="34" charset="0"/>
              <a:ea typeface="Segoe UI" pitchFamily="34" charset="0"/>
              <a:cs typeface="Segoe UI" pitchFamily="34" charset="0"/>
            </a:endParaRPr>
          </a:p>
          <a:p>
            <a:endParaRPr lang="hr-HR" sz="1600" dirty="0">
              <a:latin typeface="Segoe UI" pitchFamily="34" charset="0"/>
              <a:ea typeface="Segoe UI" pitchFamily="34" charset="0"/>
              <a:cs typeface="Segoe UI" pitchFamily="34" charset="0"/>
            </a:endParaRPr>
          </a:p>
          <a:p>
            <a:r>
              <a:rPr lang="hr-HR" sz="1600" b="1" dirty="0" smtClean="0">
                <a:latin typeface="Segoe UI" pitchFamily="34" charset="0"/>
                <a:ea typeface="Segoe UI" pitchFamily="34" charset="0"/>
                <a:cs typeface="Segoe UI" pitchFamily="34" charset="0"/>
              </a:rPr>
              <a:t>Analiza </a:t>
            </a:r>
            <a:r>
              <a:rPr lang="hr-HR" sz="1600" b="1" dirty="0">
                <a:latin typeface="Segoe UI" pitchFamily="34" charset="0"/>
                <a:ea typeface="Segoe UI" pitchFamily="34" charset="0"/>
                <a:cs typeface="Segoe UI" pitchFamily="34" charset="0"/>
              </a:rPr>
              <a:t>potencijala tržišta</a:t>
            </a:r>
            <a:endParaRPr lang="en-GB" sz="1600" b="1" dirty="0">
              <a:latin typeface="Segoe UI" pitchFamily="34" charset="0"/>
              <a:ea typeface="Segoe UI" pitchFamily="34" charset="0"/>
              <a:cs typeface="Segoe UI" pitchFamily="34" charset="0"/>
            </a:endParaRPr>
          </a:p>
          <a:p>
            <a:r>
              <a:rPr lang="en-GB" sz="1600" dirty="0">
                <a:latin typeface="Segoe UI" pitchFamily="34" charset="0"/>
                <a:ea typeface="Segoe UI" pitchFamily="34" charset="0"/>
                <a:cs typeface="Segoe UI" pitchFamily="34" charset="0"/>
              </a:rPr>
              <a:t>- p</a:t>
            </a:r>
            <a:r>
              <a:rPr lang="hr-HR" sz="1600" dirty="0">
                <a:latin typeface="Segoe UI" pitchFamily="34" charset="0"/>
                <a:ea typeface="Segoe UI" pitchFamily="34" charset="0"/>
                <a:cs typeface="Segoe UI" pitchFamily="34" charset="0"/>
              </a:rPr>
              <a:t>rije ulaska na nova i širenja na stara tržišta potrebno je detaljno poznavanje konkurencije</a:t>
            </a:r>
          </a:p>
          <a:p>
            <a:endParaRPr lang="en-GB" sz="1600" dirty="0">
              <a:latin typeface="Segoe UI" pitchFamily="34" charset="0"/>
              <a:ea typeface="Segoe UI" pitchFamily="34" charset="0"/>
              <a:cs typeface="Segoe UI" pitchFamily="34" charset="0"/>
            </a:endParaRPr>
          </a:p>
          <a:p>
            <a:r>
              <a:rPr lang="hr-HR" sz="1600" b="1" dirty="0" smtClean="0">
                <a:latin typeface="Segoe UI" pitchFamily="34" charset="0"/>
                <a:ea typeface="Segoe UI" pitchFamily="34" charset="0"/>
                <a:cs typeface="Segoe UI" pitchFamily="34" charset="0"/>
              </a:rPr>
              <a:t>Analiza </a:t>
            </a:r>
            <a:r>
              <a:rPr lang="hr-HR" sz="1600" b="1" dirty="0">
                <a:latin typeface="Segoe UI" pitchFamily="34" charset="0"/>
                <a:ea typeface="Segoe UI" pitchFamily="34" charset="0"/>
                <a:cs typeface="Segoe UI" pitchFamily="34" charset="0"/>
              </a:rPr>
              <a:t>konkurencije za resurse</a:t>
            </a:r>
            <a:endParaRPr lang="en-GB" sz="1600" b="1" dirty="0">
              <a:latin typeface="Segoe UI" pitchFamily="34" charset="0"/>
              <a:ea typeface="Segoe UI" pitchFamily="34" charset="0"/>
              <a:cs typeface="Segoe UI" pitchFamily="34" charset="0"/>
            </a:endParaRPr>
          </a:p>
          <a:p>
            <a:r>
              <a:rPr lang="en-GB" sz="1600" dirty="0">
                <a:latin typeface="Segoe UI" pitchFamily="34" charset="0"/>
                <a:ea typeface="Segoe UI" pitchFamily="34" charset="0"/>
                <a:cs typeface="Segoe UI" pitchFamily="34" charset="0"/>
              </a:rPr>
              <a:t>- z</a:t>
            </a:r>
            <a:r>
              <a:rPr lang="hr-HR" sz="1600" dirty="0">
                <a:latin typeface="Segoe UI" pitchFamily="34" charset="0"/>
                <a:ea typeface="Segoe UI" pitchFamily="34" charset="0"/>
                <a:cs typeface="Segoe UI" pitchFamily="34" charset="0"/>
              </a:rPr>
              <a:t>a svaki novi pothvat potreban je novac – kapital da bi se mogla nabaviti oprema i materijal za proizvodnju odgovarajućih dobara</a:t>
            </a:r>
          </a:p>
          <a:p>
            <a:endParaRPr lang="en-GB" sz="1600" dirty="0">
              <a:latin typeface="Segoe UI" pitchFamily="34" charset="0"/>
              <a:ea typeface="Segoe UI" pitchFamily="34" charset="0"/>
              <a:cs typeface="Segoe UI" pitchFamily="34" charset="0"/>
            </a:endParaRPr>
          </a:p>
          <a:p>
            <a:r>
              <a:rPr lang="hr-HR" sz="1600" b="1" dirty="0" smtClean="0">
                <a:latin typeface="Segoe UI" pitchFamily="34" charset="0"/>
                <a:ea typeface="Segoe UI" pitchFamily="34" charset="0"/>
                <a:cs typeface="Segoe UI" pitchFamily="34" charset="0"/>
              </a:rPr>
              <a:t>Analiza </a:t>
            </a:r>
            <a:r>
              <a:rPr lang="hr-HR" sz="1600" b="1" dirty="0">
                <a:latin typeface="Segoe UI" pitchFamily="34" charset="0"/>
                <a:ea typeface="Segoe UI" pitchFamily="34" charset="0"/>
                <a:cs typeface="Segoe UI" pitchFamily="34" charset="0"/>
              </a:rPr>
              <a:t>klijenata</a:t>
            </a:r>
            <a:endParaRPr lang="en-GB" sz="1600" b="1" dirty="0">
              <a:latin typeface="Segoe UI" pitchFamily="34" charset="0"/>
              <a:ea typeface="Segoe UI" pitchFamily="34" charset="0"/>
              <a:cs typeface="Segoe UI" pitchFamily="34" charset="0"/>
            </a:endParaRPr>
          </a:p>
          <a:p>
            <a:r>
              <a:rPr lang="en-GB" sz="1600" dirty="0">
                <a:latin typeface="Segoe UI" pitchFamily="34" charset="0"/>
                <a:ea typeface="Segoe UI" pitchFamily="34" charset="0"/>
                <a:cs typeface="Segoe UI" pitchFamily="34" charset="0"/>
              </a:rPr>
              <a:t>- i</a:t>
            </a:r>
            <a:r>
              <a:rPr lang="hr-HR" sz="1600" dirty="0">
                <a:latin typeface="Segoe UI" pitchFamily="34" charset="0"/>
                <a:ea typeface="Segoe UI" pitchFamily="34" charset="0"/>
                <a:cs typeface="Segoe UI" pitchFamily="34" charset="0"/>
              </a:rPr>
              <a:t>nformacije o klijentima – potencijalnim kupcima trebaju biti pouzdane i iscrpne jer mogu znatno utjecati na odluku tvrtke za ulazna na određeno tržište</a:t>
            </a:r>
          </a:p>
          <a:p>
            <a:r>
              <a:rPr lang="en-US" sz="1600" dirty="0">
                <a:latin typeface="Segoe UI" pitchFamily="34" charset="0"/>
                <a:ea typeface="Segoe UI" pitchFamily="34" charset="0"/>
                <a:cs typeface="Segoe UI" pitchFamily="34" charset="0"/>
              </a:rPr>
              <a:t> </a:t>
            </a:r>
            <a:endParaRPr lang="hr-HR" sz="1600" dirty="0">
              <a:latin typeface="Segoe UI" pitchFamily="34" charset="0"/>
              <a:ea typeface="Segoe UI" pitchFamily="34" charset="0"/>
              <a:cs typeface="Segoe UI" pitchFamily="34" charset="0"/>
            </a:endParaRPr>
          </a:p>
        </p:txBody>
      </p:sp>
      <p:pic>
        <p:nvPicPr>
          <p:cNvPr id="2050" name="Picture 2" descr="C:\Users\Ivana\Desktop\Af\marketing\logo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0" y="4710556"/>
            <a:ext cx="5905472" cy="21474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vana\Desktop\Af\marketing\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710556"/>
            <a:ext cx="3238768" cy="214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1137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6</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 </a:t>
            </a:r>
            <a:r>
              <a:rPr lang="hr-HR" sz="2800" dirty="0" smtClean="0">
                <a:latin typeface="Century Gothic" pitchFamily="34" charset="0"/>
                <a:cs typeface="Segoe UI" pitchFamily="34" charset="0"/>
              </a:rPr>
              <a:t>2 Jake strane i slabosti tvrtke</a:t>
            </a:r>
            <a:endParaRPr lang="hr-HR" sz="3200" dirty="0">
              <a:latin typeface="Century Gothic" pitchFamily="34" charset="0"/>
            </a:endParaRPr>
          </a:p>
        </p:txBody>
      </p:sp>
      <p:sp>
        <p:nvSpPr>
          <p:cNvPr id="6152" name="Rectangle 7"/>
          <p:cNvSpPr>
            <a:spLocks noChangeArrowheads="1"/>
          </p:cNvSpPr>
          <p:nvPr/>
        </p:nvSpPr>
        <p:spPr bwMode="auto">
          <a:xfrm>
            <a:off x="250824" y="1841242"/>
            <a:ext cx="856964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b="1" dirty="0" smtClean="0">
                <a:latin typeface="Segoe UI" pitchFamily="34" charset="0"/>
                <a:ea typeface="Segoe UI" pitchFamily="34" charset="0"/>
                <a:cs typeface="Segoe UI" pitchFamily="34" charset="0"/>
              </a:rPr>
              <a:t>Organizacijska </a:t>
            </a:r>
            <a:r>
              <a:rPr lang="hr-HR" sz="1600" b="1" dirty="0">
                <a:latin typeface="Segoe UI" pitchFamily="34" charset="0"/>
                <a:ea typeface="Segoe UI" pitchFamily="34" charset="0"/>
                <a:cs typeface="Segoe UI" pitchFamily="34" charset="0"/>
              </a:rPr>
              <a:t>struktura</a:t>
            </a:r>
            <a:endParaRPr lang="en-GB" sz="1600" b="1" dirty="0">
              <a:latin typeface="Segoe UI" pitchFamily="34" charset="0"/>
              <a:ea typeface="Segoe UI" pitchFamily="34" charset="0"/>
              <a:cs typeface="Segoe UI" pitchFamily="34" charset="0"/>
            </a:endParaRPr>
          </a:p>
          <a:p>
            <a:pPr marL="285750" indent="-285750">
              <a:buFontTx/>
              <a:buChar char="-"/>
            </a:pPr>
            <a:r>
              <a:rPr lang="en-GB" sz="1600" dirty="0" smtClean="0">
                <a:latin typeface="Segoe UI" pitchFamily="34" charset="0"/>
                <a:ea typeface="Segoe UI" pitchFamily="34" charset="0"/>
                <a:cs typeface="Segoe UI" pitchFamily="34" charset="0"/>
              </a:rPr>
              <a:t>v</a:t>
            </a:r>
            <a:r>
              <a:rPr lang="hr-HR" sz="1600" dirty="0">
                <a:latin typeface="Segoe UI" pitchFamily="34" charset="0"/>
                <a:ea typeface="Segoe UI" pitchFamily="34" charset="0"/>
                <a:cs typeface="Segoe UI" pitchFamily="34" charset="0"/>
              </a:rPr>
              <a:t>ećina tvrtki ima organizacijsku strukturu u obliku </a:t>
            </a:r>
            <a:endParaRPr lang="hr-HR" sz="1600" dirty="0" smtClean="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obiteljskog </a:t>
            </a:r>
            <a:r>
              <a:rPr lang="hr-HR" sz="1600" dirty="0">
                <a:latin typeface="Segoe UI" pitchFamily="34" charset="0"/>
                <a:ea typeface="Segoe UI" pitchFamily="34" charset="0"/>
                <a:cs typeface="Segoe UI" pitchFamily="34" charset="0"/>
              </a:rPr>
              <a:t>stabla</a:t>
            </a:r>
            <a:endParaRPr lang="en-GB" sz="1600" dirty="0">
              <a:latin typeface="Segoe UI" pitchFamily="34" charset="0"/>
              <a:ea typeface="Segoe UI" pitchFamily="34" charset="0"/>
              <a:cs typeface="Segoe UI" pitchFamily="34" charset="0"/>
            </a:endParaRPr>
          </a:p>
          <a:p>
            <a:pPr marL="285750" indent="-285750">
              <a:buFontTx/>
              <a:buChar char="-"/>
            </a:pPr>
            <a:r>
              <a:rPr lang="en-GB" sz="1600" dirty="0" smtClean="0">
                <a:latin typeface="Segoe UI" pitchFamily="34" charset="0"/>
                <a:ea typeface="Segoe UI" pitchFamily="34" charset="0"/>
                <a:cs typeface="Segoe UI" pitchFamily="34" charset="0"/>
              </a:rPr>
              <a:t>u</a:t>
            </a:r>
            <a:r>
              <a:rPr lang="hr-HR" sz="1600" dirty="0">
                <a:latin typeface="Segoe UI" pitchFamily="34" charset="0"/>
                <a:ea typeface="Segoe UI" pitchFamily="34" charset="0"/>
                <a:cs typeface="Segoe UI" pitchFamily="34" charset="0"/>
              </a:rPr>
              <a:t>lazak na nova tržišta pruža priliku da se testira </a:t>
            </a:r>
            <a:endParaRPr lang="hr-HR" sz="1600" dirty="0" smtClean="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kvaliteta </a:t>
            </a:r>
            <a:r>
              <a:rPr lang="hr-HR" sz="1600" dirty="0">
                <a:latin typeface="Segoe UI" pitchFamily="34" charset="0"/>
                <a:ea typeface="Segoe UI" pitchFamily="34" charset="0"/>
                <a:cs typeface="Segoe UI" pitchFamily="34" charset="0"/>
              </a:rPr>
              <a:t>sadašnjih managera tvrtke</a:t>
            </a:r>
            <a:endParaRPr lang="en-GB" sz="1600" dirty="0">
              <a:latin typeface="Segoe UI" pitchFamily="34" charset="0"/>
              <a:ea typeface="Segoe UI" pitchFamily="34" charset="0"/>
              <a:cs typeface="Segoe UI" pitchFamily="34" charset="0"/>
            </a:endParaRPr>
          </a:p>
          <a:p>
            <a:pPr marL="171450" indent="-171450">
              <a:buFontTx/>
              <a:buChar char="-"/>
            </a:pPr>
            <a:endParaRPr lang="hr-HR" sz="1600" b="1" dirty="0">
              <a:latin typeface="Segoe UI" pitchFamily="34" charset="0"/>
              <a:ea typeface="Segoe UI" pitchFamily="34" charset="0"/>
              <a:cs typeface="Segoe UI" pitchFamily="34" charset="0"/>
            </a:endParaRPr>
          </a:p>
          <a:p>
            <a:r>
              <a:rPr lang="hr-HR" sz="1600" b="1" dirty="0" smtClean="0">
                <a:latin typeface="Segoe UI" pitchFamily="34" charset="0"/>
                <a:ea typeface="Segoe UI" pitchFamily="34" charset="0"/>
                <a:cs typeface="Segoe UI" pitchFamily="34" charset="0"/>
              </a:rPr>
              <a:t>Sektori </a:t>
            </a:r>
            <a:r>
              <a:rPr lang="hr-HR" sz="1600" b="1" dirty="0">
                <a:latin typeface="Segoe UI" pitchFamily="34" charset="0"/>
                <a:ea typeface="Segoe UI" pitchFamily="34" charset="0"/>
                <a:cs typeface="Segoe UI" pitchFamily="34" charset="0"/>
              </a:rPr>
              <a:t>financiranja i operativne kontrole</a:t>
            </a:r>
            <a:endParaRPr lang="en-GB" sz="1600" b="1" dirty="0">
              <a:latin typeface="Segoe UI" pitchFamily="34" charset="0"/>
              <a:ea typeface="Segoe UI" pitchFamily="34" charset="0"/>
              <a:cs typeface="Segoe UI" pitchFamily="34" charset="0"/>
            </a:endParaRPr>
          </a:p>
          <a:p>
            <a:r>
              <a:rPr lang="en-GB" sz="1600" b="1" dirty="0">
                <a:latin typeface="Segoe UI" pitchFamily="34" charset="0"/>
                <a:ea typeface="Segoe UI" pitchFamily="34" charset="0"/>
                <a:cs typeface="Segoe UI" pitchFamily="34" charset="0"/>
              </a:rPr>
              <a:t>- </a:t>
            </a:r>
            <a:r>
              <a:rPr lang="en-GB" sz="1600" dirty="0">
                <a:latin typeface="Segoe UI" pitchFamily="34" charset="0"/>
                <a:ea typeface="Segoe UI" pitchFamily="34" charset="0"/>
                <a:cs typeface="Segoe UI" pitchFamily="34" charset="0"/>
              </a:rPr>
              <a:t>a</a:t>
            </a:r>
            <a:r>
              <a:rPr lang="hr-HR" sz="1600" dirty="0">
                <a:latin typeface="Segoe UI" pitchFamily="34" charset="0"/>
                <a:ea typeface="Segoe UI" pitchFamily="34" charset="0"/>
                <a:cs typeface="Segoe UI" pitchFamily="34" charset="0"/>
              </a:rPr>
              <a:t>naliza ovih sektora je</a:t>
            </a:r>
            <a:r>
              <a:rPr lang="en-GB" sz="1600" dirty="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dosta opsežna pa je ne treba vršiti bez prethodne pripreme i određivanja pravaca razvoja</a:t>
            </a:r>
            <a:endParaRPr lang="en-GB" sz="1600" dirty="0">
              <a:latin typeface="Segoe UI" pitchFamily="34" charset="0"/>
              <a:ea typeface="Segoe UI" pitchFamily="34" charset="0"/>
              <a:cs typeface="Segoe UI" pitchFamily="34" charset="0"/>
            </a:endParaRPr>
          </a:p>
          <a:p>
            <a:endParaRPr lang="hr-HR" sz="1600" b="1" dirty="0">
              <a:latin typeface="Segoe UI" pitchFamily="34" charset="0"/>
              <a:ea typeface="Segoe UI" pitchFamily="34" charset="0"/>
              <a:cs typeface="Segoe UI" pitchFamily="34" charset="0"/>
            </a:endParaRPr>
          </a:p>
          <a:p>
            <a:r>
              <a:rPr lang="hr-HR" sz="1600" b="1" dirty="0" smtClean="0">
                <a:latin typeface="Segoe UI" pitchFamily="34" charset="0"/>
                <a:ea typeface="Segoe UI" pitchFamily="34" charset="0"/>
                <a:cs typeface="Segoe UI" pitchFamily="34" charset="0"/>
              </a:rPr>
              <a:t>Tehničko </a:t>
            </a:r>
            <a:r>
              <a:rPr lang="hr-HR" sz="1600" b="1" dirty="0">
                <a:latin typeface="Segoe UI" pitchFamily="34" charset="0"/>
                <a:ea typeface="Segoe UI" pitchFamily="34" charset="0"/>
                <a:cs typeface="Segoe UI" pitchFamily="34" charset="0"/>
              </a:rPr>
              <a:t>iskustvo i fizički resursi</a:t>
            </a:r>
            <a:endParaRPr lang="en-GB" sz="1600" b="1" dirty="0">
              <a:latin typeface="Segoe UI" pitchFamily="34" charset="0"/>
              <a:ea typeface="Segoe UI" pitchFamily="34" charset="0"/>
              <a:cs typeface="Segoe UI" pitchFamily="34" charset="0"/>
            </a:endParaRPr>
          </a:p>
          <a:p>
            <a:r>
              <a:rPr lang="en-GB" sz="1600" b="1" dirty="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dobri manageri u građevinarstvu moraju biti i dobri inženjeri</a:t>
            </a:r>
            <a:endParaRPr lang="en-GB" sz="1600" dirty="0">
              <a:latin typeface="Segoe UI" pitchFamily="34" charset="0"/>
              <a:ea typeface="Segoe UI" pitchFamily="34" charset="0"/>
              <a:cs typeface="Segoe UI" pitchFamily="34" charset="0"/>
            </a:endParaRPr>
          </a:p>
          <a:p>
            <a:r>
              <a:rPr lang="en-GB" sz="1600" b="1" dirty="0">
                <a:latin typeface="Segoe UI" pitchFamily="34" charset="0"/>
                <a:ea typeface="Segoe UI" pitchFamily="34" charset="0"/>
                <a:cs typeface="Segoe UI" pitchFamily="34" charset="0"/>
              </a:rPr>
              <a:t>- </a:t>
            </a:r>
            <a:r>
              <a:rPr lang="en-GB" sz="1600" dirty="0">
                <a:latin typeface="Segoe UI" pitchFamily="34" charset="0"/>
                <a:ea typeface="Segoe UI" pitchFamily="34" charset="0"/>
                <a:cs typeface="Segoe UI" pitchFamily="34" charset="0"/>
              </a:rPr>
              <a:t>s</a:t>
            </a:r>
            <a:r>
              <a:rPr lang="hr-HR" sz="1600" dirty="0">
                <a:latin typeface="Segoe UI" pitchFamily="34" charset="0"/>
                <a:ea typeface="Segoe UI" pitchFamily="34" charset="0"/>
                <a:cs typeface="Segoe UI" pitchFamily="34" charset="0"/>
              </a:rPr>
              <a:t>vaka promjena u politici tvrtke mora biti zasnovana na zdravoj podlozi, na iskustvu</a:t>
            </a:r>
            <a:endParaRPr lang="en-GB" sz="1600" dirty="0">
              <a:latin typeface="Segoe UI" pitchFamily="34" charset="0"/>
              <a:ea typeface="Segoe UI" pitchFamily="34" charset="0"/>
              <a:cs typeface="Segoe UI" pitchFamily="34" charset="0"/>
            </a:endParaRPr>
          </a:p>
          <a:p>
            <a:r>
              <a:rPr lang="en-GB" sz="1600" b="1" dirty="0">
                <a:latin typeface="Segoe UI" pitchFamily="34" charset="0"/>
                <a:ea typeface="Segoe UI" pitchFamily="34" charset="0"/>
                <a:cs typeface="Segoe UI" pitchFamily="34" charset="0"/>
              </a:rPr>
              <a:t>- </a:t>
            </a:r>
            <a:r>
              <a:rPr lang="en-GB" sz="1600" dirty="0">
                <a:latin typeface="Segoe UI" pitchFamily="34" charset="0"/>
                <a:ea typeface="Segoe UI" pitchFamily="34" charset="0"/>
                <a:cs typeface="Segoe UI" pitchFamily="34" charset="0"/>
              </a:rPr>
              <a:t>i</a:t>
            </a:r>
            <a:r>
              <a:rPr lang="hr-HR" sz="1600" dirty="0">
                <a:latin typeface="Segoe UI" pitchFamily="34" charset="0"/>
                <a:ea typeface="Segoe UI" pitchFamily="34" charset="0"/>
                <a:cs typeface="Segoe UI" pitchFamily="34" charset="0"/>
              </a:rPr>
              <a:t>skustvo pokazuje da je kod uvođenja promjena potrebno angažirati i ljude „van struke“</a:t>
            </a:r>
            <a:endParaRPr lang="en-GB" sz="1600" dirty="0">
              <a:latin typeface="Segoe UI" pitchFamily="34" charset="0"/>
              <a:ea typeface="Segoe UI" pitchFamily="34" charset="0"/>
              <a:cs typeface="Segoe UI" pitchFamily="34" charset="0"/>
            </a:endParaRPr>
          </a:p>
          <a:p>
            <a:endParaRPr lang="hr-HR" sz="1600" b="1" dirty="0">
              <a:latin typeface="Segoe UI" pitchFamily="34" charset="0"/>
              <a:ea typeface="Segoe UI" pitchFamily="34" charset="0"/>
              <a:cs typeface="Segoe UI" pitchFamily="34" charset="0"/>
            </a:endParaRPr>
          </a:p>
          <a:p>
            <a:r>
              <a:rPr lang="hr-HR" sz="1600" b="1" dirty="0" smtClean="0">
                <a:latin typeface="Segoe UI" pitchFamily="34" charset="0"/>
                <a:ea typeface="Segoe UI" pitchFamily="34" charset="0"/>
                <a:cs typeface="Segoe UI" pitchFamily="34" charset="0"/>
              </a:rPr>
              <a:t>Trendovi </a:t>
            </a:r>
            <a:r>
              <a:rPr lang="hr-HR" sz="1600" b="1" dirty="0">
                <a:latin typeface="Segoe UI" pitchFamily="34" charset="0"/>
                <a:ea typeface="Segoe UI" pitchFamily="34" charset="0"/>
                <a:cs typeface="Segoe UI" pitchFamily="34" charset="0"/>
              </a:rPr>
              <a:t>koji mogu iskriviti analize </a:t>
            </a:r>
            <a:endParaRPr lang="en-GB" sz="1600" b="1" dirty="0">
              <a:latin typeface="Segoe UI" pitchFamily="34" charset="0"/>
              <a:ea typeface="Segoe UI" pitchFamily="34" charset="0"/>
              <a:cs typeface="Segoe UI" pitchFamily="34" charset="0"/>
            </a:endParaRPr>
          </a:p>
          <a:p>
            <a:r>
              <a:rPr lang="en-GB" sz="1600" b="1" dirty="0">
                <a:latin typeface="Segoe UI" pitchFamily="34" charset="0"/>
                <a:ea typeface="Segoe UI" pitchFamily="34" charset="0"/>
                <a:cs typeface="Segoe UI" pitchFamily="34" charset="0"/>
              </a:rPr>
              <a:t>- </a:t>
            </a:r>
            <a:r>
              <a:rPr lang="en-GB" sz="1600" dirty="0">
                <a:latin typeface="Segoe UI" pitchFamily="34" charset="0"/>
                <a:ea typeface="Segoe UI" pitchFamily="34" charset="0"/>
                <a:cs typeface="Segoe UI" pitchFamily="34" charset="0"/>
              </a:rPr>
              <a:t>k</a:t>
            </a:r>
            <a:r>
              <a:rPr lang="hr-HR" sz="1600" dirty="0">
                <a:latin typeface="Segoe UI" pitchFamily="34" charset="0"/>
                <a:ea typeface="Segoe UI" pitchFamily="34" charset="0"/>
                <a:cs typeface="Segoe UI" pitchFamily="34" charset="0"/>
              </a:rPr>
              <a:t>ada je na izložen način dana prognoza potražnje i konkurencije te je izvršena analiza šansi i rizika ulaska na nova </a:t>
            </a:r>
            <a:r>
              <a:rPr lang="en-GB" sz="1600" dirty="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tržišta, zajedno s procjenom jakih i slabih strana organizacije, time je uglavnom formulirana reviziona politika tvrtke</a:t>
            </a:r>
            <a:endParaRPr lang="hr-HR" sz="1600" b="1" dirty="0">
              <a:latin typeface="Segoe UI" pitchFamily="34" charset="0"/>
              <a:ea typeface="Segoe UI" pitchFamily="34" charset="0"/>
              <a:cs typeface="Segoe UI" pitchFamily="34" charset="0"/>
            </a:endParaRPr>
          </a:p>
          <a:p>
            <a:endParaRPr lang="hr-HR" sz="1600" dirty="0">
              <a:latin typeface="Segoe UI" pitchFamily="34" charset="0"/>
              <a:ea typeface="Segoe UI" pitchFamily="34" charset="0"/>
              <a:cs typeface="Segoe UI" pitchFamily="34" charset="0"/>
            </a:endParaRPr>
          </a:p>
        </p:txBody>
      </p:sp>
      <p:pic>
        <p:nvPicPr>
          <p:cNvPr id="3074" name="Picture 2" descr="C:\Users\Ivana\Desktop\Af\marketing\engineer_helm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9080"/>
            <a:ext cx="3162664" cy="316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50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7</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3. SISTEM MARKETING PLANIRANJA U 10 FAZA</a:t>
            </a:r>
            <a:endParaRPr lang="hr-HR" sz="3200" dirty="0">
              <a:latin typeface="Century Gothic" pitchFamily="34" charset="0"/>
            </a:endParaRPr>
          </a:p>
        </p:txBody>
      </p:sp>
      <p:sp>
        <p:nvSpPr>
          <p:cNvPr id="6152" name="Rectangle 7"/>
          <p:cNvSpPr>
            <a:spLocks noChangeArrowheads="1"/>
          </p:cNvSpPr>
          <p:nvPr/>
        </p:nvSpPr>
        <p:spPr bwMode="auto">
          <a:xfrm>
            <a:off x="256153" y="3683782"/>
            <a:ext cx="889317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dirty="0" smtClean="0">
                <a:latin typeface="Segoe UI" pitchFamily="34" charset="0"/>
                <a:ea typeface="Segoe UI" pitchFamily="34" charset="0"/>
                <a:cs typeface="Segoe UI" pitchFamily="34" charset="0"/>
              </a:rPr>
              <a:t>1. </a:t>
            </a:r>
            <a:r>
              <a:rPr lang="hr-HR" sz="1600" dirty="0">
                <a:latin typeface="Segoe UI" pitchFamily="34" charset="0"/>
                <a:ea typeface="Segoe UI" pitchFamily="34" charset="0"/>
                <a:cs typeface="Segoe UI" pitchFamily="34" charset="0"/>
              </a:rPr>
              <a:t>Unutarnja procjena tvrtke</a:t>
            </a:r>
          </a:p>
          <a:p>
            <a:r>
              <a:rPr lang="hr-HR" sz="1600" dirty="0" smtClean="0">
                <a:latin typeface="Segoe UI" pitchFamily="34" charset="0"/>
                <a:ea typeface="Segoe UI" pitchFamily="34" charset="0"/>
                <a:cs typeface="Segoe UI" pitchFamily="34" charset="0"/>
              </a:rPr>
              <a:t>2. </a:t>
            </a:r>
            <a:r>
              <a:rPr lang="hr-HR" sz="1600" dirty="0">
                <a:latin typeface="Segoe UI" pitchFamily="34" charset="0"/>
                <a:ea typeface="Segoe UI" pitchFamily="34" charset="0"/>
                <a:cs typeface="Segoe UI" pitchFamily="34" charset="0"/>
              </a:rPr>
              <a:t>Vanjska procjena tvrtke</a:t>
            </a:r>
          </a:p>
          <a:p>
            <a:r>
              <a:rPr lang="hr-HR" sz="1600" dirty="0" smtClean="0">
                <a:latin typeface="Segoe UI" pitchFamily="34" charset="0"/>
                <a:ea typeface="Segoe UI" pitchFamily="34" charset="0"/>
                <a:cs typeface="Segoe UI" pitchFamily="34" charset="0"/>
              </a:rPr>
              <a:t>3. Pregled </a:t>
            </a:r>
            <a:r>
              <a:rPr lang="hr-HR" sz="1600" dirty="0">
                <a:latin typeface="Segoe UI" pitchFamily="34" charset="0"/>
                <a:ea typeface="Segoe UI" pitchFamily="34" charset="0"/>
                <a:cs typeface="Segoe UI" pitchFamily="34" charset="0"/>
              </a:rPr>
              <a:t>postojećih i identifikacija novih poslovnih mogućnosti</a:t>
            </a:r>
          </a:p>
          <a:p>
            <a:r>
              <a:rPr lang="hr-HR" sz="1600" dirty="0" smtClean="0">
                <a:latin typeface="Segoe UI" pitchFamily="34" charset="0"/>
                <a:ea typeface="Segoe UI" pitchFamily="34" charset="0"/>
                <a:cs typeface="Segoe UI" pitchFamily="34" charset="0"/>
              </a:rPr>
              <a:t>4. </a:t>
            </a:r>
            <a:r>
              <a:rPr lang="hr-HR" sz="1600" dirty="0">
                <a:latin typeface="Segoe UI" pitchFamily="34" charset="0"/>
                <a:ea typeface="Segoe UI" pitchFamily="34" charset="0"/>
                <a:cs typeface="Segoe UI" pitchFamily="34" charset="0"/>
              </a:rPr>
              <a:t>Procjena budućeg potencijala tržišta za svaku identificiranu </a:t>
            </a:r>
            <a:r>
              <a:rPr lang="hr-HR" sz="1600" dirty="0" smtClean="0">
                <a:latin typeface="Segoe UI" pitchFamily="34" charset="0"/>
                <a:ea typeface="Segoe UI" pitchFamily="34" charset="0"/>
                <a:cs typeface="Segoe UI" pitchFamily="34" charset="0"/>
              </a:rPr>
              <a:t>poslovnu mogućnost</a:t>
            </a:r>
            <a:endParaRPr lang="hr-HR"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5. </a:t>
            </a:r>
            <a:r>
              <a:rPr lang="hr-HR" sz="1600" dirty="0">
                <a:latin typeface="Segoe UI" pitchFamily="34" charset="0"/>
                <a:ea typeface="Segoe UI" pitchFamily="34" charset="0"/>
                <a:cs typeface="Segoe UI" pitchFamily="34" charset="0"/>
              </a:rPr>
              <a:t>Procjena sposobnosti tvrtke da osigura uspješno poslovanje na određenim sektorima tržišta</a:t>
            </a:r>
          </a:p>
          <a:p>
            <a:r>
              <a:rPr lang="hr-HR" sz="1600" dirty="0" smtClean="0">
                <a:latin typeface="Segoe UI" pitchFamily="34" charset="0"/>
                <a:ea typeface="Segoe UI" pitchFamily="34" charset="0"/>
                <a:cs typeface="Segoe UI" pitchFamily="34" charset="0"/>
              </a:rPr>
              <a:t>6. </a:t>
            </a:r>
            <a:r>
              <a:rPr lang="hr-HR" sz="1600" dirty="0">
                <a:latin typeface="Segoe UI" pitchFamily="34" charset="0"/>
                <a:ea typeface="Segoe UI" pitchFamily="34" charset="0"/>
                <a:cs typeface="Segoe UI" pitchFamily="34" charset="0"/>
              </a:rPr>
              <a:t>Rangiranje opcija na osnovu potencijalnog profita vladajućih uvjeta te kadrovi tvrtke</a:t>
            </a:r>
          </a:p>
          <a:p>
            <a:r>
              <a:rPr lang="hr-HR" sz="1600" dirty="0" smtClean="0">
                <a:latin typeface="Segoe UI" pitchFamily="34" charset="0"/>
                <a:ea typeface="Segoe UI" pitchFamily="34" charset="0"/>
                <a:cs typeface="Segoe UI" pitchFamily="34" charset="0"/>
              </a:rPr>
              <a:t>7. </a:t>
            </a:r>
            <a:r>
              <a:rPr lang="hr-HR" sz="1600" dirty="0">
                <a:latin typeface="Segoe UI" pitchFamily="34" charset="0"/>
                <a:ea typeface="Segoe UI" pitchFamily="34" charset="0"/>
                <a:cs typeface="Segoe UI" pitchFamily="34" charset="0"/>
              </a:rPr>
              <a:t>Definiranje i usvajanje marketinških ciljeva</a:t>
            </a:r>
          </a:p>
          <a:p>
            <a:r>
              <a:rPr lang="hr-HR" sz="1600" dirty="0" smtClean="0">
                <a:latin typeface="Segoe UI" pitchFamily="34" charset="0"/>
                <a:ea typeface="Segoe UI" pitchFamily="34" charset="0"/>
                <a:cs typeface="Segoe UI" pitchFamily="34" charset="0"/>
              </a:rPr>
              <a:t>8. </a:t>
            </a:r>
            <a:r>
              <a:rPr lang="hr-HR" sz="1600" dirty="0">
                <a:latin typeface="Segoe UI" pitchFamily="34" charset="0"/>
                <a:ea typeface="Segoe UI" pitchFamily="34" charset="0"/>
                <a:cs typeface="Segoe UI" pitchFamily="34" charset="0"/>
              </a:rPr>
              <a:t>Priprema detaljnog poslovnog plana radi ostvarivanja određenih ciljeva</a:t>
            </a:r>
          </a:p>
          <a:p>
            <a:r>
              <a:rPr lang="hr-HR" sz="1600" dirty="0" smtClean="0">
                <a:latin typeface="Segoe UI" pitchFamily="34" charset="0"/>
                <a:ea typeface="Segoe UI" pitchFamily="34" charset="0"/>
                <a:cs typeface="Segoe UI" pitchFamily="34" charset="0"/>
              </a:rPr>
              <a:t>9. </a:t>
            </a:r>
            <a:r>
              <a:rPr lang="hr-HR" sz="1600" dirty="0">
                <a:latin typeface="Segoe UI" pitchFamily="34" charset="0"/>
                <a:ea typeface="Segoe UI" pitchFamily="34" charset="0"/>
                <a:cs typeface="Segoe UI" pitchFamily="34" charset="0"/>
              </a:rPr>
              <a:t>Provođenje plana</a:t>
            </a:r>
          </a:p>
          <a:p>
            <a:r>
              <a:rPr lang="hr-HR" sz="1600" dirty="0" smtClean="0">
                <a:latin typeface="Segoe UI" pitchFamily="34" charset="0"/>
                <a:ea typeface="Segoe UI" pitchFamily="34" charset="0"/>
                <a:cs typeface="Segoe UI" pitchFamily="34" charset="0"/>
              </a:rPr>
              <a:t>10. </a:t>
            </a:r>
            <a:r>
              <a:rPr lang="hr-HR" sz="1600" dirty="0">
                <a:latin typeface="Segoe UI" pitchFamily="34" charset="0"/>
                <a:ea typeface="Segoe UI" pitchFamily="34" charset="0"/>
                <a:cs typeface="Segoe UI" pitchFamily="34" charset="0"/>
              </a:rPr>
              <a:t>Praćenje i usvajanje planova prema danim uvjetima i stupnju njihovog ostvarivanja</a:t>
            </a:r>
          </a:p>
          <a:p>
            <a:endParaRPr lang="hr-HR" sz="1600" dirty="0">
              <a:latin typeface="Segoe UI" pitchFamily="34" charset="0"/>
              <a:ea typeface="Segoe UI" pitchFamily="34" charset="0"/>
              <a:cs typeface="Segoe UI" pitchFamily="34" charset="0"/>
            </a:endParaRPr>
          </a:p>
        </p:txBody>
      </p:sp>
      <p:pic>
        <p:nvPicPr>
          <p:cNvPr id="4099" name="Picture 3" descr="C:\Users\Ivana\Desktop\Af\marketing\DigitalMarke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511" y="1124744"/>
            <a:ext cx="4129881" cy="267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076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8</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4. MARKETING I GLOBALNO PLANIRANJE</a:t>
            </a:r>
          </a:p>
          <a:p>
            <a:r>
              <a:rPr lang="hr-HR" sz="2800" dirty="0" smtClean="0">
                <a:latin typeface="Century Gothic" pitchFamily="34" charset="0"/>
                <a:cs typeface="Segoe UI" pitchFamily="34" charset="0"/>
              </a:rPr>
              <a:t>4.1 Organizacija planiranja</a:t>
            </a:r>
            <a:endParaRPr lang="hr-HR" sz="3200" dirty="0">
              <a:latin typeface="Century Gothic" pitchFamily="34" charset="0"/>
            </a:endParaRPr>
          </a:p>
        </p:txBody>
      </p:sp>
      <p:sp>
        <p:nvSpPr>
          <p:cNvPr id="6152" name="Rectangle 7"/>
          <p:cNvSpPr>
            <a:spLocks noChangeArrowheads="1"/>
          </p:cNvSpPr>
          <p:nvPr/>
        </p:nvSpPr>
        <p:spPr bwMode="auto">
          <a:xfrm>
            <a:off x="250824" y="1913874"/>
            <a:ext cx="73455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Planiranjem </a:t>
            </a:r>
            <a:r>
              <a:rPr lang="hr-HR" sz="1600" dirty="0">
                <a:latin typeface="Segoe UI" pitchFamily="34" charset="0"/>
                <a:ea typeface="Segoe UI" pitchFamily="34" charset="0"/>
                <a:cs typeface="Segoe UI" pitchFamily="34" charset="0"/>
              </a:rPr>
              <a:t>dobijamo relevantne podatke na razumljiv i sistematski način</a:t>
            </a:r>
          </a:p>
          <a:p>
            <a:endParaRPr lang="hr-HR" sz="1600" dirty="0" smtClean="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Formiraju </a:t>
            </a:r>
            <a:r>
              <a:rPr lang="hr-HR" sz="1600" dirty="0">
                <a:latin typeface="Segoe UI" pitchFamily="34" charset="0"/>
                <a:ea typeface="Segoe UI" pitchFamily="34" charset="0"/>
                <a:cs typeface="Segoe UI" pitchFamily="34" charset="0"/>
              </a:rPr>
              <a:t>se kriteriji za kontrolu procedure</a:t>
            </a:r>
          </a:p>
          <a:p>
            <a:endParaRPr lang="hr-HR" sz="1600" dirty="0" smtClean="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Unapređenje </a:t>
            </a:r>
            <a:r>
              <a:rPr lang="hr-HR" sz="1600" dirty="0">
                <a:latin typeface="Segoe UI" pitchFamily="34" charset="0"/>
                <a:ea typeface="Segoe UI" pitchFamily="34" charset="0"/>
                <a:cs typeface="Segoe UI" pitchFamily="34" charset="0"/>
              </a:rPr>
              <a:t>poslovanja tvrtke</a:t>
            </a:r>
          </a:p>
        </p:txBody>
      </p:sp>
      <p:pic>
        <p:nvPicPr>
          <p:cNvPr id="5123" name="Picture 3" descr="C:\Users\Ivana\Desktop\Af\marketing\architecture-marke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 y="3852673"/>
            <a:ext cx="9141680" cy="300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85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9</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smtClean="0">
                <a:latin typeface="Century Gothic" pitchFamily="34" charset="0"/>
                <a:cs typeface="Segoe UI" pitchFamily="34" charset="0"/>
              </a:rPr>
              <a:t>4.2 Planiranje i veličina tvrtke</a:t>
            </a:r>
            <a:endParaRPr lang="hr-HR" sz="3200" dirty="0">
              <a:latin typeface="Century Gothic" pitchFamily="34" charset="0"/>
            </a:endParaRPr>
          </a:p>
        </p:txBody>
      </p:sp>
      <p:sp>
        <p:nvSpPr>
          <p:cNvPr id="6152" name="Rectangle 7"/>
          <p:cNvSpPr>
            <a:spLocks noChangeArrowheads="1"/>
          </p:cNvSpPr>
          <p:nvPr/>
        </p:nvSpPr>
        <p:spPr bwMode="auto">
          <a:xfrm>
            <a:off x="250824" y="1851561"/>
            <a:ext cx="73455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Male tvrtke- jednostavan opći plan</a:t>
            </a:r>
          </a:p>
          <a:p>
            <a:endParaRPr lang="hr-HR" sz="1600" dirty="0">
              <a:latin typeface="Segoe UI" pitchFamily="34" charset="0"/>
              <a:ea typeface="Segoe UI" pitchFamily="34" charset="0"/>
              <a:cs typeface="Segoe UI" pitchFamily="34" charset="0"/>
            </a:endParaRPr>
          </a:p>
          <a:p>
            <a:r>
              <a:rPr lang="hr-HR" sz="1600" dirty="0" smtClean="0">
                <a:latin typeface="Segoe UI" pitchFamily="34" charset="0"/>
                <a:ea typeface="Segoe UI" pitchFamily="34" charset="0"/>
                <a:cs typeface="Segoe UI" pitchFamily="34" charset="0"/>
              </a:rPr>
              <a:t>•  Srednje </a:t>
            </a:r>
            <a:r>
              <a:rPr lang="hr-HR" sz="1600" dirty="0">
                <a:latin typeface="Segoe UI" pitchFamily="34" charset="0"/>
                <a:ea typeface="Segoe UI" pitchFamily="34" charset="0"/>
                <a:cs typeface="Segoe UI" pitchFamily="34" charset="0"/>
              </a:rPr>
              <a:t>i veće tvrtke- globalni plan čija je ključna komponenta marketing </a:t>
            </a:r>
            <a:r>
              <a:rPr lang="hr-HR" sz="1600" dirty="0" smtClean="0">
                <a:latin typeface="Segoe UI" pitchFamily="34" charset="0"/>
                <a:ea typeface="Segoe UI" pitchFamily="34" charset="0"/>
                <a:cs typeface="Segoe UI" pitchFamily="34" charset="0"/>
              </a:rPr>
              <a:t>plan</a:t>
            </a:r>
          </a:p>
          <a:p>
            <a:endParaRPr lang="hr-HR" sz="1600" dirty="0" smtClean="0">
              <a:latin typeface="Segoe UI" pitchFamily="34" charset="0"/>
              <a:ea typeface="Segoe UI" pitchFamily="34" charset="0"/>
              <a:cs typeface="Segoe UI" pitchFamily="34" charset="0"/>
            </a:endParaRPr>
          </a:p>
          <a:p>
            <a:r>
              <a:rPr lang="hr-HR" sz="1600" dirty="0">
                <a:latin typeface="Segoe UI" pitchFamily="34" charset="0"/>
                <a:ea typeface="Segoe UI" pitchFamily="34" charset="0"/>
                <a:cs typeface="Segoe UI" pitchFamily="34" charset="0"/>
              </a:rPr>
              <a:t>• </a:t>
            </a:r>
            <a:r>
              <a:rPr lang="hr-HR" sz="1600" dirty="0" smtClean="0">
                <a:latin typeface="Segoe UI" pitchFamily="34" charset="0"/>
                <a:ea typeface="Segoe UI" pitchFamily="34" charset="0"/>
                <a:cs typeface="Segoe UI" pitchFamily="34" charset="0"/>
              </a:rPr>
              <a:t> </a:t>
            </a:r>
            <a:r>
              <a:rPr lang="hr-HR" sz="1600" dirty="0">
                <a:latin typeface="Segoe UI" pitchFamily="34" charset="0"/>
                <a:ea typeface="Segoe UI" pitchFamily="34" charset="0"/>
                <a:cs typeface="Segoe UI" pitchFamily="34" charset="0"/>
              </a:rPr>
              <a:t>Velike tvrtke-plan za svaki sektor </a:t>
            </a:r>
            <a:r>
              <a:rPr lang="hr-HR" sz="1600" dirty="0" smtClean="0">
                <a:latin typeface="Segoe UI" pitchFamily="34" charset="0"/>
                <a:ea typeface="Segoe UI" pitchFamily="34" charset="0"/>
                <a:cs typeface="Segoe UI" pitchFamily="34" charset="0"/>
              </a:rPr>
              <a:t>tržišta</a:t>
            </a:r>
            <a:endParaRPr lang="hr-HR" sz="1600" dirty="0">
              <a:latin typeface="Segoe UI" pitchFamily="34" charset="0"/>
              <a:ea typeface="Segoe UI" pitchFamily="34" charset="0"/>
              <a:cs typeface="Segoe UI" pitchFamily="34" charset="0"/>
            </a:endParaRPr>
          </a:p>
        </p:txBody>
      </p:sp>
      <p:pic>
        <p:nvPicPr>
          <p:cNvPr id="2" name="Picture 2" descr="C:\Users\Ivana\Desktop\Af\marketing\workac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3905250"/>
            <a:ext cx="4429125" cy="2952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Ivana\Desktop\Af\marketing\Business-Card-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3905250"/>
            <a:ext cx="47625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22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2495</TotalTime>
  <Words>1686</Words>
  <Application>Microsoft Office PowerPoint</Application>
  <PresentationFormat>On-screen Show (4:3)</PresentationFormat>
  <Paragraphs>386</Paragraphs>
  <Slides>39</Slides>
  <Notes>36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FGAG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Niksa Jajac</cp:lastModifiedBy>
  <cp:revision>155</cp:revision>
  <dcterms:created xsi:type="dcterms:W3CDTF">2013-03-17T16:38:37Z</dcterms:created>
  <dcterms:modified xsi:type="dcterms:W3CDTF">2014-05-28T08:06:15Z</dcterms:modified>
</cp:coreProperties>
</file>